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46" Type="http://schemas.openxmlformats.org/officeDocument/2006/relationships/slide" Target="slides/slide41.xml"/><Relationship Id="rId23" Type="http://schemas.openxmlformats.org/officeDocument/2006/relationships/slide" Target="slides/slide18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47" Type="http://schemas.openxmlformats.org/officeDocument/2006/relationships/slide" Target="slides/slide42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49ba053705_0_49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49ba053705_0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49bcf90bf1_0_2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49bcf90bf1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49bcf90bf1_0_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49bcf90bf1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bcf90bf1_0_7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49bcf90bf1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49bcf90bf1_0_4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49bcf90bf1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49bcf90bf1_0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49bcf90bf1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49bcf90bf1_0_5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49bcf90bf1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49c68e41ad_0_1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49c68e41ad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49c68e41ad_0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49c68e41ad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49be1569ea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49be1569e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49c067d4a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49c067d4a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49c067d4a8_0_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49c067d4a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49be1569ea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49be1569ea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49c067d4a8_1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49c067d4a8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9c067d4a8_1_1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9c067d4a8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49c067d4a8_1_1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49c067d4a8_1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49c067d4a8_1_3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49c067d4a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49c067d4a8_1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49c067d4a8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49c067d4a8_3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49c067d4a8_3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49c067d4a8_3_2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49c067d4a8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49c067d4a8_3_2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49c067d4a8_3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49c067d4a8_3_3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49c067d4a8_3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49ba053705_0_49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49ba053705_0_4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49ba053705_0_50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49ba053705_0_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49ba053705_0_50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49ba053705_0_5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2"/>
          <p:cNvGrpSpPr/>
          <p:nvPr/>
        </p:nvGrpSpPr>
        <p:grpSpPr>
          <a:xfrm>
            <a:off x="0" y="-8467"/>
            <a:ext cx="9144100" cy="6866580"/>
            <a:chOff x="0" y="-8467"/>
            <a:chExt cx="12192133" cy="6866580"/>
          </a:xfrm>
        </p:grpSpPr>
        <p:sp>
          <p:nvSpPr>
            <p:cNvPr id="24" name="Google Shape;24;p2"/>
            <p:cNvSpPr/>
            <p:nvPr/>
          </p:nvSpPr>
          <p:spPr>
            <a:xfrm>
              <a:off x="0" y="-7862"/>
              <a:ext cx="863600" cy="5698067"/>
            </a:xfrm>
            <a:custGeom>
              <a:rect b="b" l="l" r="r" t="t"/>
              <a:pathLst>
                <a:path extrusionOk="0" h="5698067" w="863600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69803"/>
              </a:schemeClr>
            </a:solidFill>
            <a:ln>
              <a:noFill/>
            </a:ln>
          </p:spPr>
        </p:sp>
        <p:cxnSp>
          <p:nvCxnSpPr>
            <p:cNvPr id="25" name="Google Shape;25;p2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26" name="Google Shape;26;p2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" name="Google Shape;27;p2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28" name="Google Shape;28;p2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29" name="Google Shape;29;p2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31" name="Google Shape;31;p2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32" name="Google Shape;32;p2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33" name="Google Shape;33;p2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" name="Google Shape;34;p2"/>
          <p:cNvSpPr txBox="1"/>
          <p:nvPr>
            <p:ph type="ctrTitle"/>
          </p:nvPr>
        </p:nvSpPr>
        <p:spPr>
          <a:xfrm>
            <a:off x="1130300" y="2404534"/>
            <a:ext cx="5825100" cy="1646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400"/>
              <a:buFont typeface="Trebuchet MS"/>
              <a:buNone/>
              <a:defRPr sz="5400">
                <a:solidFill>
                  <a:schemeClr val="accen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"/>
          <p:cNvSpPr txBox="1"/>
          <p:nvPr>
            <p:ph idx="1" type="subTitle"/>
          </p:nvPr>
        </p:nvSpPr>
        <p:spPr>
          <a:xfrm>
            <a:off x="1130300" y="4050833"/>
            <a:ext cx="58251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rgbClr val="7F7F7F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96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" name="Google Shape;36;p2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Legenda">
  <p:cSld name="Título e Legenda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/>
          <p:nvPr>
            <p:ph type="title"/>
          </p:nvPr>
        </p:nvSpPr>
        <p:spPr>
          <a:xfrm>
            <a:off x="508001" y="609600"/>
            <a:ext cx="6447600" cy="34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1"/>
          <p:cNvSpPr txBox="1"/>
          <p:nvPr>
            <p:ph idx="1" type="body"/>
          </p:nvPr>
        </p:nvSpPr>
        <p:spPr>
          <a:xfrm>
            <a:off x="508001" y="4470400"/>
            <a:ext cx="64476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93" name="Google Shape;93;p11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1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1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ção com Legenda">
  <p:cSld name="Citação com Legenda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2"/>
          <p:cNvSpPr txBox="1"/>
          <p:nvPr>
            <p:ph type="title"/>
          </p:nvPr>
        </p:nvSpPr>
        <p:spPr>
          <a:xfrm>
            <a:off x="698500" y="609600"/>
            <a:ext cx="60705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2"/>
          <p:cNvSpPr txBox="1"/>
          <p:nvPr>
            <p:ph idx="1" type="body"/>
          </p:nvPr>
        </p:nvSpPr>
        <p:spPr>
          <a:xfrm>
            <a:off x="1024604" y="3632200"/>
            <a:ext cx="54183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 sz="16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99" name="Google Shape;99;p12"/>
          <p:cNvSpPr txBox="1"/>
          <p:nvPr>
            <p:ph idx="2" type="body"/>
          </p:nvPr>
        </p:nvSpPr>
        <p:spPr>
          <a:xfrm>
            <a:off x="508001" y="4470400"/>
            <a:ext cx="64476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2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3" name="Google Shape;103;p12"/>
          <p:cNvSpPr txBox="1"/>
          <p:nvPr/>
        </p:nvSpPr>
        <p:spPr>
          <a:xfrm>
            <a:off x="406403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04" name="Google Shape;104;p12"/>
          <p:cNvSpPr txBox="1"/>
          <p:nvPr/>
        </p:nvSpPr>
        <p:spPr>
          <a:xfrm>
            <a:off x="6669758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rtão de Nome">
  <p:cSld name="Cartão de Nome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"/>
          <p:cNvSpPr txBox="1"/>
          <p:nvPr>
            <p:ph type="title"/>
          </p:nvPr>
        </p:nvSpPr>
        <p:spPr>
          <a:xfrm>
            <a:off x="508001" y="1931988"/>
            <a:ext cx="6447600" cy="2595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body"/>
          </p:nvPr>
        </p:nvSpPr>
        <p:spPr>
          <a:xfrm>
            <a:off x="508001" y="4527448"/>
            <a:ext cx="64476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3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tar o Cartão de Nome">
  <p:cSld name="Citar o Cartão de Nome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4"/>
          <p:cNvSpPr txBox="1"/>
          <p:nvPr>
            <p:ph type="title"/>
          </p:nvPr>
        </p:nvSpPr>
        <p:spPr>
          <a:xfrm>
            <a:off x="698500" y="609600"/>
            <a:ext cx="60705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"/>
          <p:cNvSpPr txBox="1"/>
          <p:nvPr>
            <p:ph idx="1" type="body"/>
          </p:nvPr>
        </p:nvSpPr>
        <p:spPr>
          <a:xfrm>
            <a:off x="507999" y="4013200"/>
            <a:ext cx="6447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rgbClr val="3F3F3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14" name="Google Shape;114;p14"/>
          <p:cNvSpPr txBox="1"/>
          <p:nvPr>
            <p:ph idx="2" type="body"/>
          </p:nvPr>
        </p:nvSpPr>
        <p:spPr>
          <a:xfrm>
            <a:off x="508001" y="4527448"/>
            <a:ext cx="64476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5" name="Google Shape;115;p14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14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p14"/>
          <p:cNvSpPr txBox="1"/>
          <p:nvPr/>
        </p:nvSpPr>
        <p:spPr>
          <a:xfrm>
            <a:off x="406403" y="790378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119" name="Google Shape;119;p14"/>
          <p:cNvSpPr txBox="1"/>
          <p:nvPr/>
        </p:nvSpPr>
        <p:spPr>
          <a:xfrm>
            <a:off x="6669758" y="2886556"/>
            <a:ext cx="4572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8000" u="none" cap="none" strike="noStrike">
                <a:solidFill>
                  <a:srgbClr val="9EDFF5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dadeiro ou Falso">
  <p:cSld name="Verdadeiro ou Falso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5"/>
          <p:cNvSpPr txBox="1"/>
          <p:nvPr>
            <p:ph type="title"/>
          </p:nvPr>
        </p:nvSpPr>
        <p:spPr>
          <a:xfrm>
            <a:off x="514349" y="609600"/>
            <a:ext cx="6441300" cy="302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Font typeface="Trebuchet MS"/>
              <a:buNone/>
              <a:defRPr b="0" sz="44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5"/>
          <p:cNvSpPr txBox="1"/>
          <p:nvPr>
            <p:ph idx="1" type="body"/>
          </p:nvPr>
        </p:nvSpPr>
        <p:spPr>
          <a:xfrm>
            <a:off x="507999" y="4013200"/>
            <a:ext cx="6447600" cy="514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Font typeface="Trebuchet MS"/>
              <a:buNone/>
              <a:defRPr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280"/>
              <a:buFont typeface="Trebuchet MS"/>
              <a:buNone/>
              <a:defRPr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120"/>
              <a:buFont typeface="Trebuchet MS"/>
              <a:buNone/>
              <a:defRPr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960"/>
              <a:buFont typeface="Trebuchet MS"/>
              <a:buNone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23" name="Google Shape;123;p15"/>
          <p:cNvSpPr txBox="1"/>
          <p:nvPr>
            <p:ph idx="2" type="body"/>
          </p:nvPr>
        </p:nvSpPr>
        <p:spPr>
          <a:xfrm>
            <a:off x="508001" y="4527448"/>
            <a:ext cx="6447600" cy="15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24" name="Google Shape;124;p15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5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6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16"/>
          <p:cNvSpPr txBox="1"/>
          <p:nvPr>
            <p:ph idx="1" type="body"/>
          </p:nvPr>
        </p:nvSpPr>
        <p:spPr>
          <a:xfrm rot="5400000">
            <a:off x="1791302" y="877189"/>
            <a:ext cx="3880800" cy="6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0" name="Google Shape;130;p16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6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16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 rot="5400000">
            <a:off x="3839262" y="2746049"/>
            <a:ext cx="5251500" cy="97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7"/>
          <p:cNvSpPr txBox="1"/>
          <p:nvPr>
            <p:ph idx="1" type="body"/>
          </p:nvPr>
        </p:nvSpPr>
        <p:spPr>
          <a:xfrm rot="5400000">
            <a:off x="529864" y="587850"/>
            <a:ext cx="5251500" cy="52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136" name="Google Shape;136;p17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17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17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"/>
          <p:cNvSpPr txBox="1"/>
          <p:nvPr>
            <p:ph idx="1" type="body"/>
          </p:nvPr>
        </p:nvSpPr>
        <p:spPr>
          <a:xfrm>
            <a:off x="508000" y="2160589"/>
            <a:ext cx="6447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42" name="Google Shape;42;p3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3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4"/>
          <p:cNvSpPr txBox="1"/>
          <p:nvPr>
            <p:ph type="title"/>
          </p:nvPr>
        </p:nvSpPr>
        <p:spPr>
          <a:xfrm>
            <a:off x="508001" y="2700867"/>
            <a:ext cx="6447600" cy="182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000"/>
              <a:buFont typeface="Trebuchet MS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" type="body"/>
          </p:nvPr>
        </p:nvSpPr>
        <p:spPr>
          <a:xfrm>
            <a:off x="508001" y="4527448"/>
            <a:ext cx="6447600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>
                <a:solidFill>
                  <a:srgbClr val="7F7F7F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4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4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5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508000" y="2160589"/>
            <a:ext cx="31380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3817477" y="2160589"/>
            <a:ext cx="31380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5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6"/>
          <p:cNvSpPr txBox="1"/>
          <p:nvPr>
            <p:ph idx="1" type="body"/>
          </p:nvPr>
        </p:nvSpPr>
        <p:spPr>
          <a:xfrm>
            <a:off x="506809" y="2160983"/>
            <a:ext cx="3139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1" name="Google Shape;61;p6"/>
          <p:cNvSpPr txBox="1"/>
          <p:nvPr>
            <p:ph idx="2" type="body"/>
          </p:nvPr>
        </p:nvSpPr>
        <p:spPr>
          <a:xfrm>
            <a:off x="506809" y="2737245"/>
            <a:ext cx="31392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2" name="Google Shape;62;p6"/>
          <p:cNvSpPr txBox="1"/>
          <p:nvPr>
            <p:ph idx="3" type="body"/>
          </p:nvPr>
        </p:nvSpPr>
        <p:spPr>
          <a:xfrm>
            <a:off x="3816287" y="2160983"/>
            <a:ext cx="3139200" cy="576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63" name="Google Shape;63;p6"/>
          <p:cNvSpPr txBox="1"/>
          <p:nvPr>
            <p:ph idx="4" type="body"/>
          </p:nvPr>
        </p:nvSpPr>
        <p:spPr>
          <a:xfrm>
            <a:off x="3816288" y="2737245"/>
            <a:ext cx="3139200" cy="3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6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7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7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8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 txBox="1"/>
          <p:nvPr>
            <p:ph type="title"/>
          </p:nvPr>
        </p:nvSpPr>
        <p:spPr>
          <a:xfrm>
            <a:off x="508000" y="1498604"/>
            <a:ext cx="2890800" cy="1278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rebuchet MS"/>
              <a:buNone/>
              <a:defRPr sz="2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9"/>
          <p:cNvSpPr txBox="1"/>
          <p:nvPr>
            <p:ph idx="1" type="body"/>
          </p:nvPr>
        </p:nvSpPr>
        <p:spPr>
          <a:xfrm>
            <a:off x="3570346" y="514924"/>
            <a:ext cx="3385200" cy="55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▶"/>
              <a:defRPr/>
            </a:lvl9pPr>
          </a:lstStyle>
          <a:p/>
        </p:txBody>
      </p:sp>
      <p:sp>
        <p:nvSpPr>
          <p:cNvPr id="79" name="Google Shape;79;p9"/>
          <p:cNvSpPr txBox="1"/>
          <p:nvPr>
            <p:ph idx="2" type="body"/>
          </p:nvPr>
        </p:nvSpPr>
        <p:spPr>
          <a:xfrm>
            <a:off x="508000" y="2777069"/>
            <a:ext cx="2890800" cy="258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9pPr>
          </a:lstStyle>
          <a:p/>
        </p:txBody>
      </p:sp>
      <p:sp>
        <p:nvSpPr>
          <p:cNvPr id="80" name="Google Shape;80;p9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9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9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0"/>
          <p:cNvSpPr txBox="1"/>
          <p:nvPr>
            <p:ph type="title"/>
          </p:nvPr>
        </p:nvSpPr>
        <p:spPr>
          <a:xfrm>
            <a:off x="508000" y="4800600"/>
            <a:ext cx="6447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Trebuchet MS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0"/>
          <p:cNvSpPr/>
          <p:nvPr>
            <p:ph idx="2" type="pic"/>
          </p:nvPr>
        </p:nvSpPr>
        <p:spPr>
          <a:xfrm>
            <a:off x="508000" y="609600"/>
            <a:ext cx="6447600" cy="384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None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86" name="Google Shape;86;p10"/>
          <p:cNvSpPr txBox="1"/>
          <p:nvPr>
            <p:ph idx="1" type="body"/>
          </p:nvPr>
        </p:nvSpPr>
        <p:spPr>
          <a:xfrm>
            <a:off x="508000" y="5367338"/>
            <a:ext cx="6447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7" name="Google Shape;87;p10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0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89" name="Google Shape;89;p10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0" y="-8467"/>
            <a:ext cx="9144100" cy="6866580"/>
            <a:chOff x="0" y="-8467"/>
            <a:chExt cx="12192133" cy="6866580"/>
          </a:xfrm>
        </p:grpSpPr>
        <p:cxnSp>
          <p:nvCxnSpPr>
            <p:cNvPr id="7" name="Google Shape;7;p1"/>
            <p:cNvCxnSpPr/>
            <p:nvPr/>
          </p:nvCxnSpPr>
          <p:spPr>
            <a:xfrm>
              <a:off x="9371012" y="0"/>
              <a:ext cx="1219200" cy="68580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" name="Google Shape;8;p1"/>
            <p:cNvCxnSpPr/>
            <p:nvPr/>
          </p:nvCxnSpPr>
          <p:spPr>
            <a:xfrm flipH="1">
              <a:off x="7425125" y="3681413"/>
              <a:ext cx="4763700" cy="3176700"/>
            </a:xfrm>
            <a:prstGeom prst="straightConnector1">
              <a:avLst/>
            </a:prstGeom>
            <a:noFill/>
            <a:ln cap="flat" cmpd="sng" w="9525">
              <a:solidFill>
                <a:schemeClr val="accent1">
                  <a:alpha val="69803"/>
                </a:schemeClr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9" name="Google Shape;9;p1"/>
            <p:cNvSpPr/>
            <p:nvPr/>
          </p:nvSpPr>
          <p:spPr>
            <a:xfrm>
              <a:off x="9181476" y="-8467"/>
              <a:ext cx="3007349" cy="6866467"/>
            </a:xfrm>
            <a:custGeom>
              <a:rect b="b" l="l" r="r" t="t"/>
              <a:pathLst>
                <a:path extrusionOk="0" h="6866467" w="3007349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5686"/>
              </a:schemeClr>
            </a:solidFill>
            <a:ln>
              <a:noFill/>
            </a:ln>
          </p:spPr>
        </p:sp>
        <p:sp>
          <p:nvSpPr>
            <p:cNvPr id="10" name="Google Shape;10;p1"/>
            <p:cNvSpPr/>
            <p:nvPr/>
          </p:nvSpPr>
          <p:spPr>
            <a:xfrm>
              <a:off x="9603442" y="-8467"/>
              <a:ext cx="2586178" cy="6866467"/>
            </a:xfrm>
            <a:custGeom>
              <a:rect b="b" l="l" r="r" t="t"/>
              <a:pathLst>
                <a:path extrusionOk="0" h="6866467" w="2573311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</p:spPr>
        </p:sp>
        <p:sp>
          <p:nvSpPr>
            <p:cNvPr id="11" name="Google Shape;11;p1"/>
            <p:cNvSpPr/>
            <p:nvPr/>
          </p:nvSpPr>
          <p:spPr>
            <a:xfrm>
              <a:off x="8932333" y="3048000"/>
              <a:ext cx="3259800" cy="38100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>
              <a:off x="9334500" y="-8467"/>
              <a:ext cx="2850868" cy="6866467"/>
            </a:xfrm>
            <a:custGeom>
              <a:rect b="b" l="l" r="r" t="t"/>
              <a:pathLst>
                <a:path extrusionOk="0" h="6866467" w="2858013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6B0E3">
                <a:alpha val="49803"/>
              </a:srgbClr>
            </a:solidFill>
            <a:ln>
              <a:noFill/>
            </a:ln>
          </p:spPr>
        </p:sp>
        <p:sp>
          <p:nvSpPr>
            <p:cNvPr id="13" name="Google Shape;13;p1"/>
            <p:cNvSpPr/>
            <p:nvPr/>
          </p:nvSpPr>
          <p:spPr>
            <a:xfrm>
              <a:off x="10898730" y="-8467"/>
              <a:ext cx="1290094" cy="6858000"/>
            </a:xfrm>
            <a:custGeom>
              <a:rect b="b" l="l" r="r" t="t"/>
              <a:pathLst>
                <a:path extrusionOk="0" h="6858000" w="1290094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69803"/>
              </a:schemeClr>
            </a:solidFill>
            <a:ln>
              <a:noFill/>
            </a:ln>
          </p:spPr>
        </p:sp>
        <p:sp>
          <p:nvSpPr>
            <p:cNvPr id="14" name="Google Shape;14;p1"/>
            <p:cNvSpPr/>
            <p:nvPr/>
          </p:nvSpPr>
          <p:spPr>
            <a:xfrm>
              <a:off x="10938999" y="-8467"/>
              <a:ext cx="1249825" cy="6858000"/>
            </a:xfrm>
            <a:custGeom>
              <a:rect b="b" l="l" r="r" t="t"/>
              <a:pathLst>
                <a:path extrusionOk="0" h="6858000" w="1249825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26292">
                <a:alpha val="80000"/>
              </a:srgbClr>
            </a:solidFill>
            <a:ln>
              <a:noFill/>
            </a:ln>
          </p:spPr>
        </p:sp>
        <p:sp>
          <p:nvSpPr>
            <p:cNvPr id="15" name="Google Shape;15;p1"/>
            <p:cNvSpPr/>
            <p:nvPr/>
          </p:nvSpPr>
          <p:spPr>
            <a:xfrm>
              <a:off x="10371666" y="3589867"/>
              <a:ext cx="1817100" cy="3268200"/>
            </a:xfrm>
            <a:prstGeom prst="triangle">
              <a:avLst>
                <a:gd fmla="val 100000" name="adj"/>
              </a:avLst>
            </a:prstGeom>
            <a:solidFill>
              <a:srgbClr val="16B0E3">
                <a:alpha val="65882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>
              <a:off x="0" y="4013200"/>
              <a:ext cx="448800" cy="2844900"/>
            </a:xfrm>
            <a:prstGeom prst="triangle">
              <a:avLst>
                <a:gd fmla="val 0" name="adj"/>
              </a:avLst>
            </a:prstGeom>
            <a:solidFill>
              <a:schemeClr val="accent1">
                <a:alpha val="69803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" name="Google Shape;17;p1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Trebuchet MS"/>
              <a:buNone/>
              <a:defRPr b="0" i="0" sz="36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8" name="Google Shape;18;p1"/>
          <p:cNvSpPr txBox="1"/>
          <p:nvPr>
            <p:ph idx="1" type="body"/>
          </p:nvPr>
        </p:nvSpPr>
        <p:spPr>
          <a:xfrm>
            <a:off x="508000" y="2160589"/>
            <a:ext cx="64476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004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▶"/>
              <a:defRPr b="0" i="0" sz="18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-30988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▶"/>
              <a:defRPr b="0" i="0" sz="16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-299719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▶"/>
              <a:defRPr b="0" i="0" sz="14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-289560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-28956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-28956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-28956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-289559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-289559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960"/>
              <a:buFont typeface="Noto Sans Symbols"/>
              <a:buChar char="▶"/>
              <a:defRPr b="0" i="0" sz="1200" u="none" cap="none" strike="noStrike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19" name="Google Shape;19;p1"/>
          <p:cNvSpPr txBox="1"/>
          <p:nvPr>
            <p:ph idx="10" type="dt"/>
          </p:nvPr>
        </p:nvSpPr>
        <p:spPr>
          <a:xfrm>
            <a:off x="5403850" y="6041362"/>
            <a:ext cx="68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0" name="Google Shape;20;p1"/>
          <p:cNvSpPr txBox="1"/>
          <p:nvPr>
            <p:ph idx="11" type="ftr"/>
          </p:nvPr>
        </p:nvSpPr>
        <p:spPr>
          <a:xfrm>
            <a:off x="508000" y="6041362"/>
            <a:ext cx="472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/>
        </p:txBody>
      </p:sp>
      <p:sp>
        <p:nvSpPr>
          <p:cNvPr id="21" name="Google Shape;21;p1"/>
          <p:cNvSpPr txBox="1"/>
          <p:nvPr>
            <p:ph idx="12" type="sldNum"/>
          </p:nvPr>
        </p:nvSpPr>
        <p:spPr>
          <a:xfrm>
            <a:off x="6442997" y="6041362"/>
            <a:ext cx="5124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accent1"/>
                </a:solidFill>
                <a:latin typeface="Trebuchet MS"/>
                <a:ea typeface="Trebuchet MS"/>
                <a:cs typeface="Trebuchet MS"/>
                <a:sym typeface="Trebuchet M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12.jpg"/><Relationship Id="rId5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Relationship Id="rId4" Type="http://schemas.openxmlformats.org/officeDocument/2006/relationships/image" Target="../media/image1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Relationship Id="rId4" Type="http://schemas.openxmlformats.org/officeDocument/2006/relationships/image" Target="../media/image17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ecoeficientes.com.br/o-que-e-aquaponia/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9.png"/><Relationship Id="rId4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42.jpg"/><Relationship Id="rId5" Type="http://schemas.openxmlformats.org/officeDocument/2006/relationships/image" Target="../media/image40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usinainfo.com.br/index.php?controller=attachment&amp;id_attachment=553" TargetMode="External"/><Relationship Id="rId4" Type="http://schemas.openxmlformats.org/officeDocument/2006/relationships/image" Target="../media/image26.jpg"/><Relationship Id="rId5" Type="http://schemas.openxmlformats.org/officeDocument/2006/relationships/image" Target="../media/image20.jpg"/><Relationship Id="rId6" Type="http://schemas.openxmlformats.org/officeDocument/2006/relationships/image" Target="../media/image1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19.png"/><Relationship Id="rId5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Relationship Id="rId4" Type="http://schemas.openxmlformats.org/officeDocument/2006/relationships/image" Target="../media/image23.png"/><Relationship Id="rId5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jpg"/><Relationship Id="rId4" Type="http://schemas.openxmlformats.org/officeDocument/2006/relationships/image" Target="../media/image19.png"/><Relationship Id="rId5" Type="http://schemas.openxmlformats.org/officeDocument/2006/relationships/image" Target="../media/image46.png"/><Relationship Id="rId6" Type="http://schemas.openxmlformats.org/officeDocument/2006/relationships/image" Target="../media/image45.png"/><Relationship Id="rId7" Type="http://schemas.openxmlformats.org/officeDocument/2006/relationships/image" Target="../media/image4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9.png"/><Relationship Id="rId4" Type="http://schemas.openxmlformats.org/officeDocument/2006/relationships/image" Target="../media/image41.jpg"/><Relationship Id="rId5" Type="http://schemas.openxmlformats.org/officeDocument/2006/relationships/image" Target="../media/image32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jpg"/><Relationship Id="rId4" Type="http://schemas.openxmlformats.org/officeDocument/2006/relationships/image" Target="../media/image43.jpg"/><Relationship Id="rId5" Type="http://schemas.openxmlformats.org/officeDocument/2006/relationships/image" Target="../media/image19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4.png"/><Relationship Id="rId4" Type="http://schemas.openxmlformats.org/officeDocument/2006/relationships/image" Target="../media/image1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www.blynk.cc/" TargetMode="External"/><Relationship Id="rId4" Type="http://schemas.openxmlformats.org/officeDocument/2006/relationships/image" Target="../media/image33.png"/><Relationship Id="rId5" Type="http://schemas.openxmlformats.org/officeDocument/2006/relationships/image" Target="../media/image36.jpg"/><Relationship Id="rId6" Type="http://schemas.openxmlformats.org/officeDocument/2006/relationships/image" Target="../media/image19.png"/><Relationship Id="rId7" Type="http://schemas.openxmlformats.org/officeDocument/2006/relationships/image" Target="../media/image39.png"/><Relationship Id="rId8" Type="http://schemas.openxmlformats.org/officeDocument/2006/relationships/image" Target="../media/image3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7.png"/><Relationship Id="rId4" Type="http://schemas.openxmlformats.org/officeDocument/2006/relationships/image" Target="../media/image19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9.png"/><Relationship Id="rId4" Type="http://schemas.openxmlformats.org/officeDocument/2006/relationships/image" Target="../media/image38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Relationship Id="rId4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3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2.jpg"/><Relationship Id="rId5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8"/>
          <p:cNvSpPr txBox="1"/>
          <p:nvPr>
            <p:ph type="ctrTitle"/>
          </p:nvPr>
        </p:nvSpPr>
        <p:spPr>
          <a:xfrm>
            <a:off x="755576" y="1052736"/>
            <a:ext cx="7772400" cy="25202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59"/>
              <a:buFont typeface="Calibri"/>
              <a:buNone/>
            </a:pPr>
            <a:r>
              <a:rPr b="1" lang="pt-BR" sz="3959"/>
              <a:t>CEFET- RJ / UNED-NI</a:t>
            </a:r>
            <a:br>
              <a:rPr b="1" lang="pt-BR" sz="3959"/>
            </a:br>
            <a:r>
              <a:rPr b="1" lang="pt-BR" sz="3600"/>
              <a:t>Tópicos Especiais em Sistemas Eletrônicos I</a:t>
            </a:r>
            <a:br>
              <a:rPr b="1" lang="pt-BR" sz="3600"/>
            </a:br>
            <a:br>
              <a:rPr b="1" lang="pt-BR" sz="3600"/>
            </a:br>
            <a:r>
              <a:rPr b="1" lang="pt-BR" sz="1800"/>
              <a:t>Professor Thiago Prego, DSc</a:t>
            </a:r>
            <a:br>
              <a:rPr b="1" lang="pt-BR" sz="1800"/>
            </a:br>
            <a:endParaRPr b="1" sz="1800"/>
          </a:p>
        </p:txBody>
      </p:sp>
      <p:sp>
        <p:nvSpPr>
          <p:cNvPr id="144" name="Google Shape;144;p18"/>
          <p:cNvSpPr txBox="1"/>
          <p:nvPr>
            <p:ph idx="1" type="subTitle"/>
          </p:nvPr>
        </p:nvSpPr>
        <p:spPr>
          <a:xfrm>
            <a:off x="1371598" y="3854109"/>
            <a:ext cx="6400800" cy="18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i="1" lang="pt-BR" sz="2000">
                <a:solidFill>
                  <a:srgbClr val="FF0000"/>
                </a:solidFill>
              </a:rPr>
              <a:t>Desenvolvimento de um protótipo de sistema de Aquaponia de pequeno porte monitorado com Arduino e sensores de baixo custo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</a:pPr>
            <a:r>
              <a:t/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>
                <a:solidFill>
                  <a:schemeClr val="dk1"/>
                </a:solidFill>
              </a:rPr>
              <a:t>Alunos: Ater Duarte / </a:t>
            </a:r>
            <a:r>
              <a:rPr b="1" lang="pt-BR" sz="2000">
                <a:solidFill>
                  <a:schemeClr val="dk1"/>
                </a:solidFill>
              </a:rPr>
              <a:t>Leonardo Reigoto /        </a:t>
            </a:r>
            <a:r>
              <a:rPr b="1" lang="pt-BR" sz="2000">
                <a:solidFill>
                  <a:schemeClr val="dk1"/>
                </a:solidFill>
              </a:rPr>
              <a:t>Markos Marcos / Thiago Melo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>
                <a:solidFill>
                  <a:schemeClr val="dk1"/>
                </a:solidFill>
              </a:rPr>
              <a:t>Engenharia de Controle e Automação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>
                <a:solidFill>
                  <a:schemeClr val="dk1"/>
                </a:solidFill>
              </a:rPr>
              <a:t>Engenharia Mecânica</a:t>
            </a:r>
            <a:endParaRPr b="1" sz="2000">
              <a:solidFill>
                <a:schemeClr val="dk1"/>
              </a:solidFill>
            </a:endParaRPr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sp>
        <p:nvSpPr>
          <p:cNvPr id="215" name="Google Shape;215;p27"/>
          <p:cNvSpPr txBox="1"/>
          <p:nvPr>
            <p:ph idx="1" type="body"/>
          </p:nvPr>
        </p:nvSpPr>
        <p:spPr>
          <a:xfrm>
            <a:off x="576150" y="578450"/>
            <a:ext cx="7991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Aquário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Ambiente mais complexo do projeto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recipiente escolhido é feito de plástico devido ao baixo custo e a facilidade para se fazer as modificações necessárias.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 capacidade de 30 litros.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16" name="Google Shape;21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6250" y="3714300"/>
            <a:ext cx="4151510" cy="28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8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sp>
        <p:nvSpPr>
          <p:cNvPr id="222" name="Google Shape;222;p28"/>
          <p:cNvSpPr txBox="1"/>
          <p:nvPr>
            <p:ph idx="1" type="body"/>
          </p:nvPr>
        </p:nvSpPr>
        <p:spPr>
          <a:xfrm>
            <a:off x="576150" y="565550"/>
            <a:ext cx="7991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Aquário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Foram instalados diversos sensores para controle dos parâmetros necessários ao sistema.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 tampa do recipiente podemos observar as modificações feitas para portarem os sensores, além de também possuir, em seu interior, dois medidores de nível.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23" name="Google Shape;22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775" y="3559325"/>
            <a:ext cx="5042589" cy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1364" y="3559325"/>
            <a:ext cx="1839005" cy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9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sp>
        <p:nvSpPr>
          <p:cNvPr id="231" name="Google Shape;231;p29"/>
          <p:cNvSpPr txBox="1"/>
          <p:nvPr>
            <p:ph idx="1" type="body"/>
          </p:nvPr>
        </p:nvSpPr>
        <p:spPr>
          <a:xfrm>
            <a:off x="576150" y="668875"/>
            <a:ext cx="7991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Aquário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Será  utilizada uma bomba de aquário para levar a água enriquecida com os nutrientes do ambiente criado até as plantas.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Podemos observar também o teste para detecção do teor de amônia em seu interior.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32" name="Google Shape;23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125" y="3429000"/>
            <a:ext cx="4340877" cy="283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8050" y="3183837"/>
            <a:ext cx="1871450" cy="3329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0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pic>
        <p:nvPicPr>
          <p:cNvPr id="240" name="Google Shape;24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30"/>
          <p:cNvSpPr txBox="1"/>
          <p:nvPr>
            <p:ph idx="1" type="body"/>
          </p:nvPr>
        </p:nvSpPr>
        <p:spPr>
          <a:xfrm>
            <a:off x="576150" y="694700"/>
            <a:ext cx="7991700" cy="29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Vaso de plantas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plantas são as “ beneficiadas” ao receber os nutrientes provenientes da água do aquário.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Como diversas plantas podem ser utilizadas em aquaponia, optamos por mudas de manjericão e salsinha, devido a facilidade de encontrá-las.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42" name="Google Shape;24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9900" y="3481815"/>
            <a:ext cx="4419600" cy="31997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1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Princípios</a:t>
            </a:r>
            <a:r>
              <a:rPr lang="pt-BR" sz="2000"/>
              <a:t> de </a:t>
            </a:r>
            <a:r>
              <a:rPr lang="pt-BR" sz="2000"/>
              <a:t>funcionamento</a:t>
            </a:r>
            <a:r>
              <a:rPr lang="pt-BR" sz="2000"/>
              <a:t> </a:t>
            </a:r>
            <a:endParaRPr sz="2000"/>
          </a:p>
        </p:txBody>
      </p:sp>
      <p:sp>
        <p:nvSpPr>
          <p:cNvPr id="248" name="Google Shape;248;p31"/>
          <p:cNvSpPr txBox="1"/>
          <p:nvPr>
            <p:ph idx="1" type="body"/>
          </p:nvPr>
        </p:nvSpPr>
        <p:spPr>
          <a:xfrm>
            <a:off x="576150" y="772200"/>
            <a:ext cx="4512300" cy="5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Acionamento das válvulas </a:t>
            </a:r>
            <a:r>
              <a:rPr lang="pt-BR" sz="2000">
                <a:solidFill>
                  <a:srgbClr val="000000"/>
                </a:solidFill>
              </a:rPr>
              <a:t>solenóides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válvulas são acionadas em relação ao nível de água do aquário, podendo repor água a partir do reservatório ou expulsar um certa quantidade desejada para regulagem dos parâmetros.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Estão ligadas em uma fonte de 12V, onde também opera o motor de passo do sistema de alimentação.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49" name="Google Shape;24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4225" y="1226600"/>
            <a:ext cx="3750750" cy="4404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Google Shape;25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2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Princípios de funcionamento </a:t>
            </a:r>
            <a:endParaRPr sz="2000"/>
          </a:p>
        </p:txBody>
      </p:sp>
      <p:sp>
        <p:nvSpPr>
          <p:cNvPr id="257" name="Google Shape;257;p32"/>
          <p:cNvSpPr txBox="1"/>
          <p:nvPr>
            <p:ph idx="1" type="body"/>
          </p:nvPr>
        </p:nvSpPr>
        <p:spPr>
          <a:xfrm>
            <a:off x="576150" y="772200"/>
            <a:ext cx="4512300" cy="5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Retorno da água filtrada pelas plantas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o retorno da água, não foi necessário nenhum aparelho especial. A própria ação da gravidade contribui para este trabalho devido a diferença de altura entre os componentes vaso de plantas - aquário.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58" name="Google Shape;25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50" y="780963"/>
            <a:ext cx="2981600" cy="5296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p33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Princípios de funcionamento </a:t>
            </a:r>
            <a:endParaRPr sz="2000"/>
          </a:p>
        </p:txBody>
      </p:sp>
      <p:sp>
        <p:nvSpPr>
          <p:cNvPr id="265" name="Google Shape;265;p33"/>
          <p:cNvSpPr txBox="1"/>
          <p:nvPr>
            <p:ph idx="1" type="body"/>
          </p:nvPr>
        </p:nvSpPr>
        <p:spPr>
          <a:xfrm>
            <a:off x="576163" y="591400"/>
            <a:ext cx="7870500" cy="10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Ligações efetuadas</a:t>
            </a:r>
            <a:endParaRPr sz="20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66" name="Google Shape;26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62288" y="1543500"/>
            <a:ext cx="6698230" cy="3770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4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Esquema Relé</a:t>
            </a:r>
            <a:endParaRPr sz="2000"/>
          </a:p>
        </p:txBody>
      </p:sp>
      <p:pic>
        <p:nvPicPr>
          <p:cNvPr id="272" name="Google Shape;272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513" y="1549713"/>
            <a:ext cx="8648975" cy="375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Esquema Motor de Passo</a:t>
            </a:r>
            <a:endParaRPr sz="2000"/>
          </a:p>
        </p:txBody>
      </p:sp>
      <p:pic>
        <p:nvPicPr>
          <p:cNvPr id="278" name="Google Shape;2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3125" y="1089675"/>
            <a:ext cx="7797749" cy="467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idx="1" type="body"/>
          </p:nvPr>
        </p:nvSpPr>
        <p:spPr>
          <a:xfrm>
            <a:off x="457200" y="1340768"/>
            <a:ext cx="8229600" cy="47853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Variáveis de medição importantes e valores de referência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 a) </a:t>
            </a:r>
            <a:r>
              <a:rPr b="1" lang="pt-BR" sz="2000" u="sng"/>
              <a:t>oxigênio dissolvido </a:t>
            </a:r>
            <a:r>
              <a:rPr lang="pt-BR" sz="2000"/>
              <a:t>&gt; 5 mg/L;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 b) </a:t>
            </a:r>
            <a:r>
              <a:rPr b="1" lang="pt-BR" sz="2000" u="sng"/>
              <a:t>gás carbônico </a:t>
            </a:r>
            <a:r>
              <a:rPr lang="pt-BR" sz="2000"/>
              <a:t>&lt; 10 mg/L;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 c) </a:t>
            </a:r>
            <a:r>
              <a:rPr b="1" lang="pt-BR" sz="2000" u="sng"/>
              <a:t>concentração de amônia não ionizada </a:t>
            </a:r>
            <a:r>
              <a:rPr lang="pt-BR" sz="2000"/>
              <a:t>&lt; 0,05 mg/L;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 d) </a:t>
            </a:r>
            <a:r>
              <a:rPr b="1" lang="pt-BR" sz="2000" u="sng"/>
              <a:t>pH</a:t>
            </a:r>
            <a:r>
              <a:rPr lang="pt-BR" sz="2000"/>
              <a:t> entre 6,5 e 8,5 e variação diária &lt; 2.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i="1" lang="pt-BR" sz="2000"/>
              <a:t>Valores de amônia não ionizada </a:t>
            </a:r>
            <a:r>
              <a:rPr b="1" i="1" lang="pt-BR" sz="2000" u="sng"/>
              <a:t>acima de 0,20 mg/L </a:t>
            </a:r>
            <a:r>
              <a:rPr i="1" lang="pt-BR" sz="2000"/>
              <a:t>podem induzir toxicidade</a:t>
            </a:r>
            <a:r>
              <a:rPr lang="pt-BR"/>
              <a:t> </a:t>
            </a:r>
            <a:r>
              <a:rPr i="1" lang="pt-BR" sz="2000"/>
              <a:t>c</a:t>
            </a:r>
            <a:r>
              <a:rPr i="1" lang="pt-BR" sz="2000"/>
              <a:t>rônica reduzindo a imunidade dos peixes e seu crescimento.</a:t>
            </a:r>
            <a:endParaRPr i="1"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366092"/>
              </a:buClr>
              <a:buSzPts val="2000"/>
              <a:buNone/>
            </a:pPr>
            <a:r>
              <a:rPr lang="pt-BR" sz="2000">
                <a:solidFill>
                  <a:srgbClr val="366092"/>
                </a:solidFill>
              </a:rPr>
              <a:t>Fonte: KUBITZA, F.   1999   Qualidade da água na produção de peixes</a:t>
            </a:r>
            <a:endParaRPr sz="2000">
              <a:solidFill>
                <a:srgbClr val="366092"/>
              </a:solidFill>
            </a:endParaRPr>
          </a:p>
        </p:txBody>
      </p:sp>
      <p:sp>
        <p:nvSpPr>
          <p:cNvPr id="284" name="Google Shape;284;p36"/>
          <p:cNvSpPr txBox="1"/>
          <p:nvPr>
            <p:ph type="title"/>
          </p:nvPr>
        </p:nvSpPr>
        <p:spPr>
          <a:xfrm>
            <a:off x="457200" y="274638"/>
            <a:ext cx="8229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/>
              <a:t>2. Sensores </a:t>
            </a:r>
            <a:endParaRPr i="1" sz="3200"/>
          </a:p>
        </p:txBody>
      </p:sp>
      <p:pic>
        <p:nvPicPr>
          <p:cNvPr id="285" name="Google Shape;28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457200" y="274638"/>
            <a:ext cx="8229600" cy="56207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1" lang="pt-BR" sz="3200"/>
              <a:t>Definição de Aquaponia</a:t>
            </a:r>
            <a:endParaRPr i="1" sz="3200"/>
          </a:p>
        </p:txBody>
      </p:sp>
      <p:sp>
        <p:nvSpPr>
          <p:cNvPr id="151" name="Google Shape;151;p19"/>
          <p:cNvSpPr txBox="1"/>
          <p:nvPr>
            <p:ph idx="1" type="body"/>
          </p:nvPr>
        </p:nvSpPr>
        <p:spPr>
          <a:xfrm>
            <a:off x="457200" y="1052736"/>
            <a:ext cx="8229600" cy="50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“Aquaponia é um sistema de cultivo que une a Piscicultura</a:t>
            </a:r>
            <a:r>
              <a:rPr b="1" lang="pt-BR" sz="2000"/>
              <a:t> </a:t>
            </a:r>
            <a:r>
              <a:rPr lang="pt-BR" sz="2000"/>
              <a:t>(cultivo de peixes) e a</a:t>
            </a:r>
            <a:r>
              <a:rPr b="1" lang="pt-BR" sz="2000"/>
              <a:t> </a:t>
            </a:r>
            <a:r>
              <a:rPr lang="pt-BR" sz="2000"/>
              <a:t>Hidroponia</a:t>
            </a:r>
            <a:r>
              <a:rPr b="1" lang="pt-BR" sz="2000"/>
              <a:t> </a:t>
            </a:r>
            <a:r>
              <a:rPr lang="pt-BR" sz="2000"/>
              <a:t>(cultivos de plantas sem o uso de solo, com as raízes submersas na água).”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Fonte: </a:t>
            </a:r>
            <a:r>
              <a:rPr lang="pt-BR" sz="2000" u="sng">
                <a:solidFill>
                  <a:schemeClr val="hlink"/>
                </a:solidFill>
                <a:hlinkClick r:id="rId3"/>
              </a:rPr>
              <a:t>http://www.ecoeficientes.com.br/o-que-e-aquaponia/</a:t>
            </a:r>
            <a:endParaRPr sz="2000"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68650" y="2132850"/>
            <a:ext cx="6257774" cy="3384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7"/>
          <p:cNvSpPr txBox="1"/>
          <p:nvPr>
            <p:ph idx="1" type="body"/>
          </p:nvPr>
        </p:nvSpPr>
        <p:spPr>
          <a:xfrm>
            <a:off x="457200" y="692696"/>
            <a:ext cx="8229600" cy="54334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Variáveis de medição importantes e valores de referência</a:t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 u="sng"/>
              <a:t>condutividade</a:t>
            </a:r>
            <a:r>
              <a:rPr lang="pt-BR" sz="2000"/>
              <a:t>: 1500 a 3500 µS/cm.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&lt; 1500 µS/cm significa falta de nutrientes (plantas </a:t>
            </a:r>
            <a:r>
              <a:rPr lang="pt-BR" sz="2000"/>
              <a:t>crescem</a:t>
            </a:r>
            <a:r>
              <a:rPr lang="pt-BR" sz="2000"/>
              <a:t> lentamente)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&gt; 3500 µS/cm  pode ser tóxico para as plantas.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“Manter nesse intervalo é acima de tudo questão de bom dimensionamento (proporção peixes/plantas), a correção por diluição deve ser no máximo ocasional.”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366092"/>
              </a:buClr>
              <a:buSzPts val="2000"/>
              <a:buNone/>
            </a:pPr>
            <a:r>
              <a:rPr lang="pt-BR" sz="2000">
                <a:solidFill>
                  <a:srgbClr val="366092"/>
                </a:solidFill>
              </a:rPr>
              <a:t>Fonte: Engenheiro Químico Daniel Cunha (Lab. De Garagem)</a:t>
            </a:r>
            <a:endParaRPr/>
          </a:p>
        </p:txBody>
      </p:sp>
      <p:pic>
        <p:nvPicPr>
          <p:cNvPr id="291" name="Google Shape;29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8"/>
          <p:cNvSpPr txBox="1"/>
          <p:nvPr>
            <p:ph type="title"/>
          </p:nvPr>
        </p:nvSpPr>
        <p:spPr>
          <a:xfrm>
            <a:off x="1348200" y="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Custo dos sensores</a:t>
            </a:r>
            <a:endParaRPr sz="2000"/>
          </a:p>
        </p:txBody>
      </p:sp>
      <p:sp>
        <p:nvSpPr>
          <p:cNvPr id="297" name="Google Shape;297;p38"/>
          <p:cNvSpPr txBox="1"/>
          <p:nvPr>
            <p:ph idx="1" type="body"/>
          </p:nvPr>
        </p:nvSpPr>
        <p:spPr>
          <a:xfrm>
            <a:off x="457200" y="1054575"/>
            <a:ext cx="8229600" cy="49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592"/>
              </a:spcBef>
              <a:spcAft>
                <a:spcPts val="0"/>
              </a:spcAft>
              <a:buClr>
                <a:schemeClr val="dk1"/>
              </a:buClr>
              <a:buSzPts val="2960"/>
              <a:buNone/>
            </a:pPr>
            <a:r>
              <a:t/>
            </a:r>
            <a:endParaRPr sz="2960"/>
          </a:p>
          <a:p>
            <a:pPr indent="0" lvl="0" marL="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t/>
            </a:r>
            <a:endParaRPr sz="2035"/>
          </a:p>
          <a:p>
            <a:pPr indent="0" lvl="0" marL="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t/>
            </a:r>
            <a:endParaRPr sz="2035"/>
          </a:p>
          <a:p>
            <a:pPr indent="0" lvl="0" marL="0" rtl="0" algn="l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chemeClr val="dk1"/>
              </a:buClr>
              <a:buSzPts val="2035"/>
              <a:buNone/>
            </a:pPr>
            <a:r>
              <a:t/>
            </a:r>
            <a:endParaRPr sz="2035"/>
          </a:p>
          <a:p>
            <a:pPr indent="0" lvl="0" marL="0" rtl="0" algn="ctr">
              <a:lnSpc>
                <a:spcPct val="80000"/>
              </a:lnSpc>
              <a:spcBef>
                <a:spcPts val="407"/>
              </a:spcBef>
              <a:spcAft>
                <a:spcPts val="0"/>
              </a:spcAft>
              <a:buClr>
                <a:srgbClr val="366092"/>
              </a:buClr>
              <a:buSzPts val="2035"/>
              <a:buNone/>
            </a:pPr>
            <a:r>
              <a:rPr lang="pt-BR">
                <a:solidFill>
                  <a:srgbClr val="366092"/>
                </a:solidFill>
              </a:rPr>
              <a:t>Fonte: https://www.atlas-scientific.com/kits.html</a:t>
            </a:r>
            <a:endParaRPr>
              <a:solidFill>
                <a:srgbClr val="366092"/>
              </a:solidFill>
            </a:endParaRPr>
          </a:p>
        </p:txBody>
      </p:sp>
      <p:pic>
        <p:nvPicPr>
          <p:cNvPr id="298" name="Google Shape;298;p38"/>
          <p:cNvPicPr preferRelativeResize="0"/>
          <p:nvPr/>
        </p:nvPicPr>
        <p:blipFill rotWithShape="1">
          <a:blip r:embed="rId3">
            <a:alphaModFix/>
          </a:blip>
          <a:srcRect b="4262" l="14222" r="16428" t="27271"/>
          <a:stretch/>
        </p:blipFill>
        <p:spPr>
          <a:xfrm>
            <a:off x="344784" y="1320901"/>
            <a:ext cx="7560840" cy="4464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9"/>
          <p:cNvSpPr txBox="1"/>
          <p:nvPr>
            <p:ph type="title"/>
          </p:nvPr>
        </p:nvSpPr>
        <p:spPr>
          <a:xfrm>
            <a:off x="1348200" y="0"/>
            <a:ext cx="6447600" cy="132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Custo dos sensores</a:t>
            </a:r>
            <a:endParaRPr sz="2000"/>
          </a:p>
        </p:txBody>
      </p:sp>
      <p:pic>
        <p:nvPicPr>
          <p:cNvPr id="305" name="Google Shape;305;p3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26243" l="33480" r="12596" t="39148"/>
          <a:stretch/>
        </p:blipFill>
        <p:spPr>
          <a:xfrm>
            <a:off x="683575" y="1857375"/>
            <a:ext cx="8003100" cy="288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39"/>
          <p:cNvSpPr/>
          <p:nvPr/>
        </p:nvSpPr>
        <p:spPr>
          <a:xfrm>
            <a:off x="683568" y="4365104"/>
            <a:ext cx="7776900" cy="17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A86E8"/>
                </a:solidFill>
                <a:latin typeface="Calibri"/>
                <a:ea typeface="Calibri"/>
                <a:cs typeface="Calibri"/>
                <a:sym typeface="Calibri"/>
              </a:rPr>
              <a:t>Fonte: https://www.cooking-hacks.com/open-aquarium-aquaponics</a:t>
            </a:r>
            <a:endParaRPr sz="1800">
              <a:solidFill>
                <a:srgbClr val="4A86E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0"/>
          <p:cNvSpPr txBox="1"/>
          <p:nvPr>
            <p:ph idx="1" type="body"/>
          </p:nvPr>
        </p:nvSpPr>
        <p:spPr>
          <a:xfrm>
            <a:off x="457200" y="1006189"/>
            <a:ext cx="8229600" cy="49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Modelo e especificações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/>
              <a:t>DS18B20</a:t>
            </a:r>
            <a:endParaRPr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/>
              <a:t>Fabricante: Dallas Semic.</a:t>
            </a:r>
            <a:endParaRPr sz="2000"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/>
              <a:t>Custo aprox.: R$ 20,00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Pinos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VCC/ GND / Data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3" name="Google Shape;31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4900" y="1493675"/>
            <a:ext cx="5168874" cy="2799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40"/>
          <p:cNvSpPr txBox="1"/>
          <p:nvPr>
            <p:ph type="title"/>
          </p:nvPr>
        </p:nvSpPr>
        <p:spPr>
          <a:xfrm>
            <a:off x="694950" y="258300"/>
            <a:ext cx="7754100" cy="5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Sensor de temperatura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>
            <p:ph type="title"/>
          </p:nvPr>
        </p:nvSpPr>
        <p:spPr>
          <a:xfrm>
            <a:off x="694950" y="258300"/>
            <a:ext cx="7754100" cy="542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/>
              <a:t>Sensor de temperatura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"/>
          <p:cNvSpPr txBox="1"/>
          <p:nvPr>
            <p:ph idx="1" type="body"/>
          </p:nvPr>
        </p:nvSpPr>
        <p:spPr>
          <a:xfrm>
            <a:off x="666750" y="1128725"/>
            <a:ext cx="7858200" cy="553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b="1" lang="pt-BR" sz="2000"/>
              <a:t>Calibração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Valor medido (°C)			Valor de referência (° C)			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		99,8				 		100,0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		 	 0,1							   0,0</a:t>
            </a:r>
            <a:endParaRPr/>
          </a:p>
        </p:txBody>
      </p:sp>
      <p:pic>
        <p:nvPicPr>
          <p:cNvPr id="322" name="Google Shape;32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0" y="1756825"/>
            <a:ext cx="2794000" cy="31538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30950" y="1756825"/>
            <a:ext cx="2794000" cy="3323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2"/>
          <p:cNvSpPr txBox="1"/>
          <p:nvPr>
            <p:ph type="title"/>
          </p:nvPr>
        </p:nvSpPr>
        <p:spPr>
          <a:xfrm>
            <a:off x="1281150" y="64575"/>
            <a:ext cx="65817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PH</a:t>
            </a:r>
            <a:endParaRPr sz="2000"/>
          </a:p>
        </p:txBody>
      </p:sp>
      <p:sp>
        <p:nvSpPr>
          <p:cNvPr id="330" name="Google Shape;330;p42"/>
          <p:cNvSpPr txBox="1"/>
          <p:nvPr>
            <p:ph idx="1" type="body"/>
          </p:nvPr>
        </p:nvSpPr>
        <p:spPr>
          <a:xfrm>
            <a:off x="457200" y="964350"/>
            <a:ext cx="8229600" cy="5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850"/>
              <a:buChar char="▶"/>
            </a:pPr>
            <a:r>
              <a:rPr lang="pt-BR" sz="1850"/>
              <a:t>Modelo e especificações</a:t>
            </a:r>
            <a:endParaRPr sz="1850"/>
          </a:p>
          <a:p>
            <a:pPr indent="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pt-BR" sz="1850"/>
              <a:t>PH- 4502C</a:t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pt-BR" sz="1850"/>
              <a:t>Fabricante: DIY MORE (CHINA)</a:t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pt-BR" sz="1850"/>
              <a:t>Custo aprox.: R$ 140,00</a:t>
            </a:r>
            <a:endParaRPr sz="1850"/>
          </a:p>
          <a:p>
            <a:pPr indent="-225425" lvl="0" marL="34290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-225425" lvl="0" marL="34290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-342900" lvl="0" marL="34290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SzPts val="1850"/>
              <a:buChar char="▶"/>
            </a:pPr>
            <a:r>
              <a:rPr lang="pt-BR" sz="1850"/>
              <a:t>Pinos </a:t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0" lvl="0" marL="0" rtl="0" algn="ctr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pt-BR" sz="1850"/>
              <a:t>				Vcc / GND / P0 / D0 / T 0</a:t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rPr lang="pt-BR"/>
              <a:t>FONTE: </a:t>
            </a:r>
            <a:r>
              <a:rPr lang="pt-BR" u="sng">
                <a:solidFill>
                  <a:srgbClr val="FF0000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https://www.usinainfo.com.br/index.php?controller=attachment&amp;id_attachment=553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  <a:p>
            <a:pPr indent="0" lvl="0" marL="0" rtl="0" algn="l">
              <a:lnSpc>
                <a:spcPct val="80000"/>
              </a:lnSpc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850"/>
              <a:buNone/>
            </a:pPr>
            <a:r>
              <a:t/>
            </a:r>
            <a:endParaRPr sz="1850"/>
          </a:p>
        </p:txBody>
      </p:sp>
      <p:pic>
        <p:nvPicPr>
          <p:cNvPr id="331" name="Google Shape;331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79175" y="1196725"/>
            <a:ext cx="2088225" cy="2880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714998" y="1196730"/>
            <a:ext cx="2880319" cy="2880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3"/>
          <p:cNvSpPr txBox="1"/>
          <p:nvPr>
            <p:ph idx="1" type="body"/>
          </p:nvPr>
        </p:nvSpPr>
        <p:spPr>
          <a:xfrm>
            <a:off x="457200" y="873125"/>
            <a:ext cx="8229600" cy="56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b="1" lang="pt-BR" sz="2000"/>
              <a:t>Calibração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/>
              <a:t>Ajuste do zero (“offset”)  </a:t>
            </a:r>
            <a:endParaRPr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2.5 v = PH 7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Solução padrão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Temp. = 24,7 ºC</a:t>
            </a:r>
            <a:endParaRPr sz="20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/>
              <a:t>Tensão (V)			PH</a:t>
            </a:r>
            <a:endParaRPr b="1"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None/>
            </a:pPr>
            <a:r>
              <a:rPr lang="pt-BR" sz="2000"/>
              <a:t>    3,01				 4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/>
              <a:t>    2,08				10</a:t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b="1" lang="pt-BR" sz="2000"/>
              <a:t>PH</a:t>
            </a:r>
            <a:r>
              <a:rPr lang="pt-BR" sz="2000"/>
              <a:t> = </a:t>
            </a:r>
            <a:r>
              <a:rPr lang="pt-BR" sz="2000"/>
              <a:t>-6,45161290322581*(</a:t>
            </a:r>
            <a:r>
              <a:rPr b="1" lang="pt-BR" sz="2000"/>
              <a:t>Tensão</a:t>
            </a:r>
            <a:r>
              <a:rPr lang="pt-BR" sz="2000"/>
              <a:t>) + 23,4193548387097</a:t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R² = 1</a:t>
            </a:r>
            <a:endParaRPr sz="2000"/>
          </a:p>
        </p:txBody>
      </p:sp>
      <p:pic>
        <p:nvPicPr>
          <p:cNvPr id="339" name="Google Shape;3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250" y="2077100"/>
            <a:ext cx="4908550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43"/>
          <p:cNvSpPr txBox="1"/>
          <p:nvPr>
            <p:ph type="title"/>
          </p:nvPr>
        </p:nvSpPr>
        <p:spPr>
          <a:xfrm>
            <a:off x="1281150" y="64575"/>
            <a:ext cx="65817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PH</a:t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4"/>
          <p:cNvSpPr txBox="1"/>
          <p:nvPr>
            <p:ph idx="1" type="body"/>
          </p:nvPr>
        </p:nvSpPr>
        <p:spPr>
          <a:xfrm>
            <a:off x="457200" y="1315350"/>
            <a:ext cx="7879200" cy="388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Projeto original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pt-BR" sz="1800"/>
              <a:t>A Low-Cost and High-Performance Conductivity Meter1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Rogério T. da Rocha, Ivano G.R. Gutz, and Claudimir L. do Lago*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Departamento de Química Fundamental, Instituto de Química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 Universidade de São Paulo </a:t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rPr lang="pt-BR" sz="1800">
                <a:solidFill>
                  <a:srgbClr val="366092"/>
                </a:solidFill>
              </a:rPr>
              <a:t>Publicado no</a:t>
            </a:r>
            <a:r>
              <a:rPr lang="pt-BR" sz="1800"/>
              <a:t>:  Journal of Chemical Education  •  Vol. 74  No. 5  May 1997</a:t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47" name="Google Shape;34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4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5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  <p:sp>
        <p:nvSpPr>
          <p:cNvPr id="354" name="Google Shape;354;p45"/>
          <p:cNvSpPr txBox="1"/>
          <p:nvPr>
            <p:ph idx="1" type="body"/>
          </p:nvPr>
        </p:nvSpPr>
        <p:spPr>
          <a:xfrm>
            <a:off x="86832" y="1130025"/>
            <a:ext cx="8229600" cy="459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Topologia</a:t>
            </a:r>
            <a:endParaRPr/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id="355" name="Google Shape;355;p45"/>
          <p:cNvPicPr preferRelativeResize="0"/>
          <p:nvPr/>
        </p:nvPicPr>
        <p:blipFill rotWithShape="1">
          <a:blip r:embed="rId3">
            <a:alphaModFix/>
          </a:blip>
          <a:srcRect b="49055" l="50375" r="29147" t="15539"/>
          <a:stretch/>
        </p:blipFill>
        <p:spPr>
          <a:xfrm>
            <a:off x="163036" y="1488035"/>
            <a:ext cx="4680520" cy="4681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5"/>
          <p:cNvPicPr preferRelativeResize="0"/>
          <p:nvPr/>
        </p:nvPicPr>
        <p:blipFill rotWithShape="1">
          <a:blip r:embed="rId5">
            <a:alphaModFix/>
          </a:blip>
          <a:srcRect b="23938" l="38438" r="31007" t="20171"/>
          <a:stretch/>
        </p:blipFill>
        <p:spPr>
          <a:xfrm>
            <a:off x="4735172" y="1680146"/>
            <a:ext cx="4256425" cy="43773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46"/>
          <p:cNvPicPr preferRelativeResize="0"/>
          <p:nvPr/>
        </p:nvPicPr>
        <p:blipFill rotWithShape="1">
          <a:blip r:embed="rId3">
            <a:alphaModFix/>
          </a:blip>
          <a:srcRect b="56452" l="28261" r="52535" t="30239"/>
          <a:stretch/>
        </p:blipFill>
        <p:spPr>
          <a:xfrm>
            <a:off x="2640063" y="687000"/>
            <a:ext cx="3863876" cy="183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6"/>
          <p:cNvPicPr preferRelativeResize="0"/>
          <p:nvPr/>
        </p:nvPicPr>
        <p:blipFill rotWithShape="1">
          <a:blip r:embed="rId4">
            <a:alphaModFix/>
          </a:blip>
          <a:srcRect b="10036" l="28318" r="49998" t="63020"/>
          <a:stretch/>
        </p:blipFill>
        <p:spPr>
          <a:xfrm>
            <a:off x="2097662" y="2444375"/>
            <a:ext cx="5207000" cy="36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6"/>
          <p:cNvSpPr txBox="1"/>
          <p:nvPr>
            <p:ph type="title"/>
          </p:nvPr>
        </p:nvSpPr>
        <p:spPr>
          <a:xfrm>
            <a:off x="457219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  <p:pic>
        <p:nvPicPr>
          <p:cNvPr id="365" name="Google Shape;36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457200" y="274638"/>
            <a:ext cx="8229600" cy="77809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i="1" lang="pt-BR" sz="3200"/>
              <a:t>Objetivo e etapas do projeto</a:t>
            </a:r>
            <a:endParaRPr i="1" sz="3200"/>
          </a:p>
        </p:txBody>
      </p:sp>
      <p:sp>
        <p:nvSpPr>
          <p:cNvPr id="159" name="Google Shape;159;p20"/>
          <p:cNvSpPr txBox="1"/>
          <p:nvPr>
            <p:ph idx="1" type="body"/>
          </p:nvPr>
        </p:nvSpPr>
        <p:spPr>
          <a:xfrm>
            <a:off x="457200" y="1488600"/>
            <a:ext cx="7665000" cy="47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just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Desenvolver um protótipo de sistema de Aquaponia de pequeno porte monitorado com Arduino e sensores de baixo custo.</a:t>
            </a:r>
            <a:endParaRPr/>
          </a:p>
          <a:p>
            <a:pPr indent="0" lvl="0" marL="0" rtl="0" algn="just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sz="2000"/>
              <a:t>Exemplo de aplicação: Residência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Etapas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pt-BR" sz="2000"/>
              <a:t>Construção do protótipo de Aquaponia</a:t>
            </a:r>
            <a:endParaRPr sz="2000"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pt-BR" sz="2000"/>
              <a:t>Sensores</a:t>
            </a:r>
            <a:endParaRPr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pt-BR" sz="2000"/>
              <a:t>Programação geral</a:t>
            </a:r>
            <a:endParaRPr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pt-BR" sz="2000"/>
              <a:t>Monitoramento remoto (IOT)</a:t>
            </a:r>
            <a:endParaRPr sz="2000"/>
          </a:p>
          <a:p>
            <a:pPr indent="-457200" lvl="0" marL="457200" rtl="0" algn="l">
              <a:spcBef>
                <a:spcPts val="400"/>
              </a:spcBef>
              <a:spcAft>
                <a:spcPts val="0"/>
              </a:spcAft>
              <a:buSzPts val="2000"/>
              <a:buFont typeface="Trebuchet MS"/>
              <a:buAutoNum type="arabicPeriod"/>
            </a:pPr>
            <a:r>
              <a:rPr lang="pt-BR" sz="2000"/>
              <a:t>Implementações futuras</a:t>
            </a:r>
            <a:endParaRPr sz="2000"/>
          </a:p>
        </p:txBody>
      </p:sp>
      <p:pic>
        <p:nvPicPr>
          <p:cNvPr id="160" name="Google Shape;160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7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7483" l="5757" r="6450" t="8529"/>
          <a:stretch/>
        </p:blipFill>
        <p:spPr>
          <a:xfrm>
            <a:off x="266157" y="1222725"/>
            <a:ext cx="4096500" cy="225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 rotWithShape="1">
          <a:blip r:embed="rId5">
            <a:alphaModFix/>
          </a:blip>
          <a:srcRect b="18577" l="0" r="6173" t="3364"/>
          <a:stretch/>
        </p:blipFill>
        <p:spPr>
          <a:xfrm>
            <a:off x="4853100" y="3657600"/>
            <a:ext cx="3833699" cy="250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7"/>
          <p:cNvPicPr preferRelativeResize="0"/>
          <p:nvPr/>
        </p:nvPicPr>
        <p:blipFill rotWithShape="1">
          <a:blip r:embed="rId6">
            <a:alphaModFix/>
          </a:blip>
          <a:srcRect b="21929" l="3864" r="0" t="0"/>
          <a:stretch/>
        </p:blipFill>
        <p:spPr>
          <a:xfrm>
            <a:off x="4853100" y="1181663"/>
            <a:ext cx="3833699" cy="2335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7"/>
          <p:cNvPicPr preferRelativeResize="0"/>
          <p:nvPr/>
        </p:nvPicPr>
        <p:blipFill rotWithShape="1">
          <a:blip r:embed="rId7">
            <a:alphaModFix/>
          </a:blip>
          <a:srcRect b="16627" l="0" r="3651" t="4719"/>
          <a:stretch/>
        </p:blipFill>
        <p:spPr>
          <a:xfrm>
            <a:off x="266150" y="3657600"/>
            <a:ext cx="4096500" cy="25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7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Google Shape;38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8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  <p:sp>
        <p:nvSpPr>
          <p:cNvPr id="382" name="Google Shape;382;p48"/>
          <p:cNvSpPr txBox="1"/>
          <p:nvPr>
            <p:ph idx="1" type="body"/>
          </p:nvPr>
        </p:nvSpPr>
        <p:spPr>
          <a:xfrm>
            <a:off x="899600" y="837525"/>
            <a:ext cx="6752100" cy="6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>
                <a:solidFill>
                  <a:srgbClr val="3F3F3F"/>
                </a:solidFill>
              </a:rPr>
              <a:t>1º teste : </a:t>
            </a:r>
            <a:r>
              <a:rPr lang="pt-BR" sz="2000"/>
              <a:t>A</a:t>
            </a:r>
            <a:r>
              <a:rPr lang="pt-BR" sz="2000">
                <a:solidFill>
                  <a:srgbClr val="3F3F3F"/>
                </a:solidFill>
              </a:rPr>
              <a:t>mostra de água do CEFET)</a:t>
            </a:r>
            <a:endParaRPr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b="1"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rgbClr val="366092"/>
              </a:buClr>
              <a:buSzPts val="1800"/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1800"/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850" y="1958900"/>
            <a:ext cx="3191250" cy="3858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4800" y="1983350"/>
            <a:ext cx="5144872" cy="3858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9"/>
          <p:cNvSpPr txBox="1"/>
          <p:nvPr>
            <p:ph idx="1" type="body"/>
          </p:nvPr>
        </p:nvSpPr>
        <p:spPr>
          <a:xfrm>
            <a:off x="508000" y="5556250"/>
            <a:ext cx="8271000" cy="485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Circuito e célula de condutividade</a:t>
            </a:r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865" y="1851125"/>
            <a:ext cx="4543635" cy="3407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87460" y="1551963"/>
            <a:ext cx="3407677" cy="3989897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49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  <p:pic>
        <p:nvPicPr>
          <p:cNvPr id="393" name="Google Shape;39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 txBox="1"/>
          <p:nvPr>
            <p:ph idx="1" type="body"/>
          </p:nvPr>
        </p:nvSpPr>
        <p:spPr>
          <a:xfrm>
            <a:off x="400550" y="1268200"/>
            <a:ext cx="8229600" cy="5335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b="1" lang="pt-BR" sz="2000"/>
              <a:t>Calibração</a:t>
            </a:r>
            <a:endParaRPr b="1"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Solução padrão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Temp. = 24,3 ºC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Tensão (V)		Condutiv. (</a:t>
            </a:r>
            <a:r>
              <a:rPr b="1" lang="pt-BR" sz="2000"/>
              <a:t>µS/cm</a:t>
            </a: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b="1"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0,053			      	 500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0,078			      1000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0,165				2500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0,200				3000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0,267				5000	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457200" lvl="0" marL="22860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Condutividade</a:t>
            </a: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= 20043,1340642878*(</a:t>
            </a: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Tensão) </a:t>
            </a: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- 658,582258210324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R² = 0,979746269851172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p50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condutividade</a:t>
            </a:r>
            <a:endParaRPr/>
          </a:p>
        </p:txBody>
      </p:sp>
      <p:pic>
        <p:nvPicPr>
          <p:cNvPr id="401" name="Google Shape;401;p50"/>
          <p:cNvPicPr preferRelativeResize="0"/>
          <p:nvPr/>
        </p:nvPicPr>
        <p:blipFill rotWithShape="1">
          <a:blip r:embed="rId4">
            <a:alphaModFix/>
          </a:blip>
          <a:srcRect b="2250" l="0" r="0" t="-2250"/>
          <a:stretch/>
        </p:blipFill>
        <p:spPr>
          <a:xfrm>
            <a:off x="4571988" y="1268188"/>
            <a:ext cx="4429125" cy="353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51"/>
          <p:cNvSpPr txBox="1"/>
          <p:nvPr>
            <p:ph idx="1" type="body"/>
          </p:nvPr>
        </p:nvSpPr>
        <p:spPr>
          <a:xfrm>
            <a:off x="4029150" y="1547600"/>
            <a:ext cx="3444000" cy="3880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Quatro faixas de indicação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Durabilidade ( &gt; 1 ano)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Baixo custo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Fácil visualização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7" name="Google Shape;407;p51"/>
          <p:cNvPicPr preferRelativeResize="0"/>
          <p:nvPr/>
        </p:nvPicPr>
        <p:blipFill rotWithShape="1">
          <a:blip r:embed="rId3">
            <a:alphaModFix/>
          </a:blip>
          <a:srcRect b="20664" l="19444" r="57291" t="32708"/>
          <a:stretch/>
        </p:blipFill>
        <p:spPr>
          <a:xfrm>
            <a:off x="520775" y="1202550"/>
            <a:ext cx="3443887" cy="3880800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1"/>
          <p:cNvSpPr txBox="1"/>
          <p:nvPr>
            <p:ph type="title"/>
          </p:nvPr>
        </p:nvSpPr>
        <p:spPr>
          <a:xfrm>
            <a:off x="457194" y="-10"/>
            <a:ext cx="82296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pt-BR" sz="2000"/>
              <a:t>Sensor de Amônia</a:t>
            </a:r>
            <a:endParaRPr/>
          </a:p>
        </p:txBody>
      </p:sp>
      <p:pic>
        <p:nvPicPr>
          <p:cNvPr id="409" name="Google Shape;40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51"/>
          <p:cNvSpPr txBox="1"/>
          <p:nvPr/>
        </p:nvSpPr>
        <p:spPr>
          <a:xfrm>
            <a:off x="4186750" y="3946225"/>
            <a:ext cx="3386400" cy="71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NH</a:t>
            </a:r>
            <a:r>
              <a:rPr baseline="30000" lang="pt-BR"/>
              <a:t>4+ </a:t>
            </a:r>
            <a:r>
              <a:rPr lang="pt-BR"/>
              <a:t>            NH</a:t>
            </a:r>
            <a:r>
              <a:rPr baseline="-25000" lang="pt-BR"/>
              <a:t>3</a:t>
            </a:r>
            <a:r>
              <a:rPr lang="pt-BR"/>
              <a:t> + H</a:t>
            </a:r>
            <a:r>
              <a:rPr baseline="30000" lang="pt-BR"/>
              <a:t>+</a:t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  <p:sp>
        <p:nvSpPr>
          <p:cNvPr id="411" name="Google Shape;411;p51"/>
          <p:cNvSpPr txBox="1"/>
          <p:nvPr/>
        </p:nvSpPr>
        <p:spPr>
          <a:xfrm>
            <a:off x="4110125" y="4329075"/>
            <a:ext cx="3552600" cy="14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 [NH3] / [NH4+]   (Relação)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Depende do PH e da temperatura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PH &lt;  8,5              predomina  </a:t>
            </a:r>
            <a:r>
              <a:rPr lang="pt-BR">
                <a:solidFill>
                  <a:schemeClr val="dk1"/>
                </a:solidFill>
              </a:rPr>
              <a:t>[NH4+]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00"/>
                </a:solidFill>
              </a:rPr>
              <a:t>PH &gt; 10</a:t>
            </a:r>
            <a:r>
              <a:rPr lang="pt-BR"/>
              <a:t>   </a:t>
            </a:r>
            <a:r>
              <a:rPr lang="pt-BR">
                <a:solidFill>
                  <a:srgbClr val="FF0000"/>
                </a:solidFill>
              </a:rPr>
              <a:t>             </a:t>
            </a:r>
            <a:r>
              <a:rPr lang="pt-BR">
                <a:solidFill>
                  <a:srgbClr val="FF0000"/>
                </a:solidFill>
              </a:rPr>
              <a:t>predomina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>
                <a:solidFill>
                  <a:srgbClr val="FF0000"/>
                </a:solidFill>
              </a:rPr>
              <a:t> [NH3] </a:t>
            </a:r>
            <a:endParaRPr>
              <a:solidFill>
                <a:srgbClr val="FF0000"/>
              </a:solidFill>
            </a:endParaRPr>
          </a:p>
        </p:txBody>
      </p:sp>
      <p:cxnSp>
        <p:nvCxnSpPr>
          <p:cNvPr id="412" name="Google Shape;412;p51"/>
          <p:cNvCxnSpPr/>
          <p:nvPr/>
        </p:nvCxnSpPr>
        <p:spPr>
          <a:xfrm>
            <a:off x="4699700" y="4125025"/>
            <a:ext cx="4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3" name="Google Shape;413;p51"/>
          <p:cNvCxnSpPr/>
          <p:nvPr/>
        </p:nvCxnSpPr>
        <p:spPr>
          <a:xfrm>
            <a:off x="5055575" y="5374875"/>
            <a:ext cx="4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4" name="Google Shape;414;p51"/>
          <p:cNvCxnSpPr/>
          <p:nvPr/>
        </p:nvCxnSpPr>
        <p:spPr>
          <a:xfrm>
            <a:off x="5055575" y="5578350"/>
            <a:ext cx="48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5" name="Google Shape;415;p51"/>
          <p:cNvSpPr txBox="1"/>
          <p:nvPr/>
        </p:nvSpPr>
        <p:spPr>
          <a:xfrm>
            <a:off x="6577050" y="4125025"/>
            <a:ext cx="2004900" cy="48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(CARMOUZE, 1994)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2"/>
          <p:cNvSpPr txBox="1"/>
          <p:nvPr>
            <p:ph type="title"/>
          </p:nvPr>
        </p:nvSpPr>
        <p:spPr>
          <a:xfrm>
            <a:off x="457200" y="274638"/>
            <a:ext cx="8229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/>
              <a:t>3. Programação</a:t>
            </a:r>
            <a:endParaRPr i="1" sz="3200"/>
          </a:p>
        </p:txBody>
      </p:sp>
      <p:pic>
        <p:nvPicPr>
          <p:cNvPr id="421" name="Google Shape;421;p52"/>
          <p:cNvPicPr preferRelativeResize="0"/>
          <p:nvPr/>
        </p:nvPicPr>
        <p:blipFill rotWithShape="1">
          <a:blip r:embed="rId3">
            <a:alphaModFix/>
          </a:blip>
          <a:srcRect b="76555" l="0" r="86284" t="10784"/>
          <a:stretch/>
        </p:blipFill>
        <p:spPr>
          <a:xfrm>
            <a:off x="2303225" y="1974725"/>
            <a:ext cx="4537551" cy="2354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3"/>
          <p:cNvSpPr txBox="1"/>
          <p:nvPr>
            <p:ph type="title"/>
          </p:nvPr>
        </p:nvSpPr>
        <p:spPr>
          <a:xfrm>
            <a:off x="508000" y="609600"/>
            <a:ext cx="73977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i="1" lang="pt-BR" sz="3200"/>
              <a:t>4. Monitoramento remoto (IOT)</a:t>
            </a:r>
            <a:r>
              <a:rPr i="1" lang="pt-BR" sz="3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i="1" sz="3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53"/>
          <p:cNvSpPr txBox="1"/>
          <p:nvPr>
            <p:ph idx="1" type="body"/>
          </p:nvPr>
        </p:nvSpPr>
        <p:spPr>
          <a:xfrm>
            <a:off x="555600" y="1190700"/>
            <a:ext cx="8032800" cy="5463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Blynk App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</a:t>
            </a:r>
            <a:r>
              <a:rPr b="1"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600">
                <a:solidFill>
                  <a:srgbClr val="0000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https://www.blynk.cc/</a:t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b="1" lang="pt-BR" sz="1600">
                <a:solidFill>
                  <a:srgbClr val="000000"/>
                </a:solidFill>
              </a:rPr>
              <a:t>NODEMCU</a:t>
            </a:r>
            <a:r>
              <a:rPr b="1" lang="pt-BR" sz="1600">
                <a:solidFill>
                  <a:srgbClr val="3F3F3F"/>
                </a:solidFill>
              </a:rPr>
              <a:t>  </a:t>
            </a:r>
            <a:r>
              <a:rPr b="1" lang="pt-BR" sz="1600"/>
              <a:t> </a:t>
            </a:r>
            <a:r>
              <a:rPr b="1" lang="pt-BR" sz="1600">
                <a:solidFill>
                  <a:srgbClr val="3F3F3F"/>
                </a:solidFill>
              </a:rPr>
              <a:t>- </a:t>
            </a:r>
            <a:r>
              <a:rPr lang="pt-BR" sz="16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https://www.espressif.com/products/hardware/esp8266ex/overview/</a:t>
            </a:r>
            <a:endParaRPr sz="16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800"/>
              <a:buFont typeface="Arial"/>
              <a:buChar char="▶"/>
            </a:pPr>
            <a:r>
              <a:rPr b="1" lang="pt-BR">
                <a:solidFill>
                  <a:schemeClr val="dk1"/>
                </a:solidFill>
              </a:rPr>
              <a:t>Topologia</a:t>
            </a:r>
            <a:endParaRPr b="1"/>
          </a:p>
        </p:txBody>
      </p:sp>
      <p:pic>
        <p:nvPicPr>
          <p:cNvPr id="429" name="Google Shape;429;p53"/>
          <p:cNvPicPr preferRelativeResize="0"/>
          <p:nvPr/>
        </p:nvPicPr>
        <p:blipFill rotWithShape="1">
          <a:blip r:embed="rId4">
            <a:alphaModFix/>
          </a:blip>
          <a:srcRect b="27144" l="14755" r="40625" t="20362"/>
          <a:stretch/>
        </p:blipFill>
        <p:spPr>
          <a:xfrm>
            <a:off x="3219650" y="2394000"/>
            <a:ext cx="4953000" cy="3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7723713" y="3018038"/>
            <a:ext cx="1455899" cy="1091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53"/>
          <p:cNvCxnSpPr/>
          <p:nvPr/>
        </p:nvCxnSpPr>
        <p:spPr>
          <a:xfrm rot="10800000">
            <a:off x="6332475" y="3117300"/>
            <a:ext cx="339600" cy="319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3" name="Google Shape;433;p53"/>
          <p:cNvCxnSpPr>
            <a:endCxn id="434" idx="0"/>
          </p:cNvCxnSpPr>
          <p:nvPr/>
        </p:nvCxnSpPr>
        <p:spPr>
          <a:xfrm flipH="1">
            <a:off x="5696151" y="3294775"/>
            <a:ext cx="433800" cy="2298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34" name="Google Shape;434;p53"/>
          <p:cNvPicPr preferRelativeResize="0"/>
          <p:nvPr/>
        </p:nvPicPr>
        <p:blipFill rotWithShape="1">
          <a:blip r:embed="rId7">
            <a:alphaModFix/>
          </a:blip>
          <a:srcRect b="18590" l="13688" r="48044" t="33485"/>
          <a:stretch/>
        </p:blipFill>
        <p:spPr>
          <a:xfrm>
            <a:off x="4943713" y="5593675"/>
            <a:ext cx="1504876" cy="10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53"/>
          <p:cNvPicPr preferRelativeResize="0"/>
          <p:nvPr/>
        </p:nvPicPr>
        <p:blipFill rotWithShape="1">
          <a:blip r:embed="rId8">
            <a:alphaModFix/>
          </a:blip>
          <a:srcRect b="41353" l="17013" r="43576" t="9989"/>
          <a:stretch/>
        </p:blipFill>
        <p:spPr>
          <a:xfrm>
            <a:off x="5530276" y="2394000"/>
            <a:ext cx="1889649" cy="1234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6" name="Google Shape;436;p53"/>
          <p:cNvCxnSpPr/>
          <p:nvPr/>
        </p:nvCxnSpPr>
        <p:spPr>
          <a:xfrm rot="10800000">
            <a:off x="7241212" y="3229501"/>
            <a:ext cx="664500" cy="399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7" name="Google Shape;437;p53"/>
          <p:cNvCxnSpPr/>
          <p:nvPr/>
        </p:nvCxnSpPr>
        <p:spPr>
          <a:xfrm flipH="1" rot="10800000">
            <a:off x="7006713" y="3322200"/>
            <a:ext cx="53100" cy="48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4"/>
          <p:cNvSpPr txBox="1"/>
          <p:nvPr>
            <p:ph type="title"/>
          </p:nvPr>
        </p:nvSpPr>
        <p:spPr>
          <a:xfrm>
            <a:off x="1110100" y="622525"/>
            <a:ext cx="6447600" cy="597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Protocolo I2C</a:t>
            </a:r>
            <a:endParaRPr/>
          </a:p>
        </p:txBody>
      </p:sp>
      <p:sp>
        <p:nvSpPr>
          <p:cNvPr id="443" name="Google Shape;443;p54"/>
          <p:cNvSpPr txBox="1"/>
          <p:nvPr>
            <p:ph idx="1" type="body"/>
          </p:nvPr>
        </p:nvSpPr>
        <p:spPr>
          <a:xfrm>
            <a:off x="508000" y="1793875"/>
            <a:ext cx="7651800" cy="4247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pt-BR"/>
              <a:t>				</a:t>
            </a:r>
            <a:r>
              <a:rPr b="1" lang="pt-BR"/>
              <a:t>SDA			SCL</a:t>
            </a:r>
            <a:endParaRPr b="1"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NODEMCU</a:t>
            </a:r>
            <a:r>
              <a:rPr lang="pt-BR"/>
              <a:t>		D2			D1</a:t>
            </a:r>
            <a:endParaRPr/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pt-BR"/>
              <a:t>ARDUINO </a:t>
            </a:r>
            <a:r>
              <a:rPr lang="pt-BR"/>
              <a:t>		A5			A4</a:t>
            </a:r>
            <a:endParaRPr/>
          </a:p>
        </p:txBody>
      </p:sp>
      <p:pic>
        <p:nvPicPr>
          <p:cNvPr id="444" name="Google Shape;444;p54"/>
          <p:cNvPicPr preferRelativeResize="0"/>
          <p:nvPr/>
        </p:nvPicPr>
        <p:blipFill rotWithShape="1">
          <a:blip r:embed="rId3">
            <a:alphaModFix/>
          </a:blip>
          <a:srcRect b="7075" l="23093" r="18573" t="55251"/>
          <a:stretch/>
        </p:blipFill>
        <p:spPr>
          <a:xfrm>
            <a:off x="1905000" y="3556000"/>
            <a:ext cx="5334001" cy="193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55"/>
          <p:cNvSpPr txBox="1"/>
          <p:nvPr>
            <p:ph type="title"/>
          </p:nvPr>
        </p:nvSpPr>
        <p:spPr>
          <a:xfrm>
            <a:off x="508000" y="609600"/>
            <a:ext cx="7651800" cy="6603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Monitoramento pelo Blynk</a:t>
            </a:r>
            <a:endParaRPr sz="2400"/>
          </a:p>
        </p:txBody>
      </p:sp>
      <p:sp>
        <p:nvSpPr>
          <p:cNvPr id="451" name="Google Shape;451;p55"/>
          <p:cNvSpPr txBox="1"/>
          <p:nvPr>
            <p:ph idx="1" type="body"/>
          </p:nvPr>
        </p:nvSpPr>
        <p:spPr>
          <a:xfrm>
            <a:off x="4254500" y="1773675"/>
            <a:ext cx="3905400" cy="2530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0040" lvl="0" marL="457200" rtl="0" algn="l">
              <a:spcBef>
                <a:spcPts val="100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Monitoramento remoto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Geração de gráficos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Exportação dos dados (CSV)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Estabilidade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Integração com vários microcontroladores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Interface</a:t>
            </a:r>
            <a:r>
              <a:rPr lang="pt-BR"/>
              <a:t> amigável</a:t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FREE (até certo ponto)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2" name="Google Shape;45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375" y="1367200"/>
            <a:ext cx="3014750" cy="4385299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55"/>
          <p:cNvSpPr txBox="1"/>
          <p:nvPr/>
        </p:nvSpPr>
        <p:spPr>
          <a:xfrm>
            <a:off x="508000" y="5752500"/>
            <a:ext cx="5200500" cy="50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3F3F3F"/>
                </a:solidFill>
                <a:latin typeface="Trebuchet MS"/>
                <a:ea typeface="Trebuchet MS"/>
                <a:cs typeface="Trebuchet MS"/>
                <a:sym typeface="Trebuchet MS"/>
              </a:rPr>
              <a:t>Exemplo: Monitoramento da água da torneira</a:t>
            </a:r>
            <a:endParaRPr sz="1800">
              <a:solidFill>
                <a:srgbClr val="3F3F3F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6"/>
          <p:cNvSpPr txBox="1"/>
          <p:nvPr>
            <p:ph type="title"/>
          </p:nvPr>
        </p:nvSpPr>
        <p:spPr>
          <a:xfrm>
            <a:off x="508000" y="609600"/>
            <a:ext cx="6447600" cy="1320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3200"/>
              <a:t>5. Implementações </a:t>
            </a:r>
            <a:r>
              <a:rPr i="1"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/>
              <a:t>futuras</a:t>
            </a:r>
            <a:endParaRPr/>
          </a:p>
        </p:txBody>
      </p:sp>
      <p:sp>
        <p:nvSpPr>
          <p:cNvPr id="460" name="Google Shape;460;p56"/>
          <p:cNvSpPr txBox="1"/>
          <p:nvPr>
            <p:ph idx="1" type="body"/>
          </p:nvPr>
        </p:nvSpPr>
        <p:spPr>
          <a:xfrm>
            <a:off x="508000" y="1420650"/>
            <a:ext cx="7537800" cy="44244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accent1"/>
                </a:solidFill>
              </a:rPr>
              <a:t>Lâmpada</a:t>
            </a:r>
            <a:r>
              <a:rPr lang="pt-BR" sz="2000">
                <a:solidFill>
                  <a:schemeClr val="accent1"/>
                </a:solidFill>
              </a:rPr>
              <a:t> e servo-motor de alimentação </a:t>
            </a:r>
            <a:r>
              <a:rPr lang="pt-BR" sz="2000">
                <a:solidFill>
                  <a:schemeClr val="accent1"/>
                </a:solidFill>
              </a:rPr>
              <a:t>programável</a:t>
            </a:r>
            <a:r>
              <a:rPr lang="pt-BR" sz="2000">
                <a:solidFill>
                  <a:schemeClr val="accent1"/>
                </a:solidFill>
              </a:rPr>
              <a:t> com </a:t>
            </a:r>
            <a:r>
              <a:rPr lang="pt-BR" sz="2000">
                <a:solidFill>
                  <a:schemeClr val="accent1"/>
                </a:solidFill>
              </a:rPr>
              <a:t>horários</a:t>
            </a:r>
            <a:r>
              <a:rPr lang="pt-BR" sz="2000">
                <a:solidFill>
                  <a:schemeClr val="accent1"/>
                </a:solidFill>
              </a:rPr>
              <a:t> de funcionamento.</a:t>
            </a:r>
            <a:endParaRPr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O objetivo </a:t>
            </a:r>
            <a:r>
              <a:rPr lang="pt-BR" sz="1600"/>
              <a:t>é</a:t>
            </a:r>
            <a:r>
              <a:rPr lang="pt-BR" sz="1600"/>
              <a:t> ter um visor para mostrar as </a:t>
            </a:r>
            <a:r>
              <a:rPr lang="pt-BR" sz="1600"/>
              <a:t>últimas</a:t>
            </a:r>
            <a:r>
              <a:rPr lang="pt-BR" sz="1600"/>
              <a:t> medições dos sensores e inserir a hora atual (caso o sistema seja desligado e religado), </a:t>
            </a:r>
            <a:r>
              <a:rPr lang="pt-BR" sz="1600"/>
              <a:t>horário</a:t>
            </a:r>
            <a:r>
              <a:rPr lang="pt-BR" sz="1600"/>
              <a:t> de funcionamento da </a:t>
            </a:r>
            <a:r>
              <a:rPr lang="pt-BR" sz="1600"/>
              <a:t>lâmpada</a:t>
            </a:r>
            <a:r>
              <a:rPr lang="pt-BR" sz="1600"/>
              <a:t> do </a:t>
            </a:r>
            <a:r>
              <a:rPr lang="pt-BR" sz="1600"/>
              <a:t>aquário</a:t>
            </a:r>
            <a:r>
              <a:rPr lang="pt-BR" sz="1600"/>
              <a:t> e do </a:t>
            </a:r>
            <a:r>
              <a:rPr lang="pt-BR" sz="1600"/>
              <a:t>servo-motor</a:t>
            </a:r>
            <a:r>
              <a:rPr lang="pt-BR" sz="1600"/>
              <a:t> para alimentar os peixes</a:t>
            </a:r>
            <a:endParaRPr sz="16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Não foi </a:t>
            </a:r>
            <a:r>
              <a:rPr lang="pt-BR" sz="1600"/>
              <a:t>possível</a:t>
            </a:r>
            <a:r>
              <a:rPr lang="pt-BR" sz="1600"/>
              <a:t> implementar este aparelho no prazo de tempo. Foi desenvolvido um </a:t>
            </a:r>
            <a:r>
              <a:rPr lang="pt-BR" sz="1600"/>
              <a:t>código</a:t>
            </a:r>
            <a:r>
              <a:rPr lang="pt-BR" sz="1600"/>
              <a:t> para se por um </a:t>
            </a:r>
            <a:r>
              <a:rPr lang="pt-BR" sz="1600"/>
              <a:t>horário</a:t>
            </a:r>
            <a:r>
              <a:rPr lang="pt-BR" sz="1600"/>
              <a:t> inicial e os </a:t>
            </a:r>
            <a:r>
              <a:rPr lang="pt-BR" sz="1600"/>
              <a:t>horários</a:t>
            </a:r>
            <a:r>
              <a:rPr lang="pt-BR" sz="1600"/>
              <a:t> de funcionamento da </a:t>
            </a:r>
            <a:r>
              <a:rPr lang="pt-BR" sz="1600"/>
              <a:t>lâmpada</a:t>
            </a:r>
            <a:r>
              <a:rPr lang="pt-BR" sz="1600"/>
              <a:t> e da alimentação dos peixes.</a:t>
            </a:r>
            <a:endParaRPr sz="16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Entretanto pela falta de um dispositivo de entrada de dados estes dados devem ser escritos no programa do arduino. Neste </a:t>
            </a:r>
            <a:r>
              <a:rPr lang="pt-BR" sz="1600"/>
              <a:t>código</a:t>
            </a:r>
            <a:r>
              <a:rPr lang="pt-BR" sz="1600"/>
              <a:t> há um algoritmo para caso o aparelho seja iniciado </a:t>
            </a:r>
            <a:r>
              <a:rPr lang="pt-BR" sz="1600"/>
              <a:t>às</a:t>
            </a:r>
            <a:r>
              <a:rPr lang="pt-BR" sz="1600"/>
              <a:t> 8h da </a:t>
            </a:r>
            <a:r>
              <a:rPr lang="pt-BR" sz="1600"/>
              <a:t>manhã</a:t>
            </a:r>
            <a:r>
              <a:rPr lang="pt-BR" sz="1600"/>
              <a:t> e configurado para alimentar as 22h ele não perca a alimentação de 10h da manhã (uma vez que a alimentação foi configurada para ocorrer de 12 em 12h).</a:t>
            </a:r>
            <a:endParaRPr sz="1600"/>
          </a:p>
        </p:txBody>
      </p:sp>
      <p:pic>
        <p:nvPicPr>
          <p:cNvPr id="461" name="Google Shape;46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1"/>
          <p:cNvSpPr txBox="1"/>
          <p:nvPr>
            <p:ph idx="1" type="body"/>
          </p:nvPr>
        </p:nvSpPr>
        <p:spPr>
          <a:xfrm>
            <a:off x="457200" y="1488600"/>
            <a:ext cx="7856700" cy="46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Dimensões do aquário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Sensores utilizados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Sensor de temperatura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Sensor de condutividade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Sensor de PH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Sensor de Amônia</a:t>
            </a:r>
            <a:endParaRPr/>
          </a:p>
          <a:p>
            <a:pPr indent="0" lvl="2" marL="9144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t/>
            </a:r>
            <a:endParaRPr sz="14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Sistema de filtragem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Filtro mecânico e biológico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  <a:p>
            <a:pPr indent="-342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2000"/>
              <a:buChar char="▶"/>
            </a:pPr>
            <a:r>
              <a:rPr lang="pt-BR" sz="2000"/>
              <a:t>Atuadores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Válvula solenóide</a:t>
            </a:r>
            <a:endParaRPr sz="1400"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Bombas</a:t>
            </a:r>
            <a:endParaRPr/>
          </a:p>
          <a:p>
            <a:pPr indent="-228600" lvl="2" marL="1143000" rtl="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SzPts val="1400"/>
              <a:buChar char="▶"/>
            </a:pPr>
            <a:r>
              <a:rPr lang="pt-BR" sz="1400"/>
              <a:t>Injetor de alimento</a:t>
            </a:r>
            <a:endParaRPr sz="2000"/>
          </a:p>
          <a:p>
            <a:pPr indent="-215900" lvl="0" marL="3429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 sz="2000"/>
          </a:p>
        </p:txBody>
      </p:sp>
      <p:sp>
        <p:nvSpPr>
          <p:cNvPr id="166" name="Google Shape;166;p21"/>
          <p:cNvSpPr txBox="1"/>
          <p:nvPr>
            <p:ph type="title"/>
          </p:nvPr>
        </p:nvSpPr>
        <p:spPr>
          <a:xfrm>
            <a:off x="457200" y="274638"/>
            <a:ext cx="8229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31800" lvl="0" marL="457200" rtl="0" algn="ctr">
              <a:spcBef>
                <a:spcPts val="0"/>
              </a:spcBef>
              <a:spcAft>
                <a:spcPts val="0"/>
              </a:spcAft>
              <a:buSzPts val="3200"/>
              <a:buAutoNum type="arabicPeriod"/>
            </a:pPr>
            <a:r>
              <a:rPr i="1" lang="pt-BR" sz="3200"/>
              <a:t>Construção do protótipo</a:t>
            </a:r>
            <a:endParaRPr i="1" sz="3200"/>
          </a:p>
        </p:txBody>
      </p:sp>
      <p:pic>
        <p:nvPicPr>
          <p:cNvPr id="167" name="Google Shape;16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Google Shape;46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57"/>
          <p:cNvSpPr txBox="1"/>
          <p:nvPr>
            <p:ph idx="1" type="body"/>
          </p:nvPr>
        </p:nvSpPr>
        <p:spPr>
          <a:xfrm>
            <a:off x="475700" y="1216800"/>
            <a:ext cx="7710600" cy="47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Obter uma maior precisão do PH e </a:t>
            </a:r>
            <a:r>
              <a:rPr lang="pt-BR" sz="1600"/>
              <a:t>níveis</a:t>
            </a:r>
            <a:r>
              <a:rPr lang="pt-BR" sz="1600"/>
              <a:t> de </a:t>
            </a:r>
            <a:r>
              <a:rPr lang="pt-BR" sz="1600"/>
              <a:t>amônia</a:t>
            </a:r>
            <a:r>
              <a:rPr lang="pt-BR" sz="1600"/>
              <a:t> </a:t>
            </a:r>
            <a:r>
              <a:rPr lang="pt-BR" sz="1600"/>
              <a:t>através</a:t>
            </a:r>
            <a:r>
              <a:rPr lang="pt-BR" sz="1600"/>
              <a:t> de sua estimação via rede neural.</a:t>
            </a:r>
            <a:endParaRPr sz="16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A ideia era fazer </a:t>
            </a:r>
            <a:r>
              <a:rPr lang="pt-BR" sz="1600"/>
              <a:t>várias</a:t>
            </a:r>
            <a:r>
              <a:rPr lang="pt-BR" sz="1600"/>
              <a:t> medições variando o ph, temperatura e condutividade do sistema e treinar uma rede neural para estimar o ph </a:t>
            </a:r>
            <a:r>
              <a:rPr lang="pt-BR" sz="1600"/>
              <a:t>através</a:t>
            </a:r>
            <a:r>
              <a:rPr lang="pt-BR" sz="1600"/>
              <a:t> de variações da temperatura e condutividade. Usando este </a:t>
            </a:r>
            <a:r>
              <a:rPr lang="pt-BR" sz="1600"/>
              <a:t>método</a:t>
            </a:r>
            <a:r>
              <a:rPr lang="pt-BR" sz="1600"/>
              <a:t> se elimina até erros da condutividade, uma vez que só precisamos de precisão na sua variação. Por exemplo se todas medidas da condutividade estivessem 10% abaixo do valor real, isto não afetaria o desempenho da rede.</a:t>
            </a:r>
            <a:endParaRPr sz="1600"/>
          </a:p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Após isso, fariamos o mesmo para o </a:t>
            </a:r>
            <a:r>
              <a:rPr lang="pt-BR" sz="1600"/>
              <a:t>nível</a:t>
            </a:r>
            <a:r>
              <a:rPr lang="pt-BR" sz="1600"/>
              <a:t> de </a:t>
            </a:r>
            <a:r>
              <a:rPr lang="pt-BR" sz="1600"/>
              <a:t>amônia</a:t>
            </a:r>
            <a:r>
              <a:rPr lang="pt-BR" sz="1600"/>
              <a:t> usando ph, temperatura e condutividade e veriamos se esses dados seriam suficientes para isto.</a:t>
            </a:r>
            <a:endParaRPr sz="1600"/>
          </a:p>
        </p:txBody>
      </p:sp>
      <p:sp>
        <p:nvSpPr>
          <p:cNvPr id="468" name="Google Shape;468;p57"/>
          <p:cNvSpPr txBox="1"/>
          <p:nvPr>
            <p:ph type="title"/>
          </p:nvPr>
        </p:nvSpPr>
        <p:spPr>
          <a:xfrm>
            <a:off x="475700" y="180825"/>
            <a:ext cx="69117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Estimativas de PH e amônia via rede neural.</a:t>
            </a:r>
            <a:endParaRPr sz="20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8"/>
          <p:cNvSpPr txBox="1"/>
          <p:nvPr>
            <p:ph idx="1" type="body"/>
          </p:nvPr>
        </p:nvSpPr>
        <p:spPr>
          <a:xfrm>
            <a:off x="475700" y="1216800"/>
            <a:ext cx="7699500" cy="482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just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600"/>
              <a:t>O </a:t>
            </a:r>
            <a:r>
              <a:rPr lang="pt-BR" sz="1600"/>
              <a:t>código</a:t>
            </a:r>
            <a:r>
              <a:rPr lang="pt-BR" sz="1600"/>
              <a:t> da rede foi desenvolvido e será mostrado a seguir, entretanto não conseguimos realizar os testes no tempo </a:t>
            </a:r>
            <a:r>
              <a:rPr lang="pt-BR" sz="1600"/>
              <a:t>disponível</a:t>
            </a:r>
            <a:r>
              <a:rPr lang="pt-BR" sz="1600"/>
              <a:t>. Três detalhes devem ser mudados da versão de demonstração para ser usada no arduino:</a:t>
            </a:r>
            <a:endParaRPr sz="1600"/>
          </a:p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No codigo do arduino, para se escrever em csv, deve-se trocar “;” por “,” devido a diferenças de linguagem entre </a:t>
            </a:r>
            <a:r>
              <a:rPr lang="pt-BR" sz="1600"/>
              <a:t>português</a:t>
            </a:r>
            <a:r>
              <a:rPr lang="pt-BR" sz="1600"/>
              <a:t> (usado no excel) para </a:t>
            </a:r>
            <a:r>
              <a:rPr lang="pt-BR" sz="1600"/>
              <a:t>inglês</a:t>
            </a:r>
            <a:r>
              <a:rPr lang="pt-BR" sz="1600"/>
              <a:t> (usado no matlab). Isto se deve ao fato de que no </a:t>
            </a:r>
            <a:r>
              <a:rPr lang="pt-BR" sz="1600"/>
              <a:t>português</a:t>
            </a:r>
            <a:r>
              <a:rPr lang="pt-BR" sz="1600"/>
              <a:t> </a:t>
            </a:r>
            <a:r>
              <a:rPr lang="pt-BR" sz="1600"/>
              <a:t>usamos</a:t>
            </a:r>
            <a:r>
              <a:rPr lang="pt-BR" sz="1600"/>
              <a:t> “,” para separar </a:t>
            </a:r>
            <a:r>
              <a:rPr lang="pt-BR" sz="1600"/>
              <a:t>números</a:t>
            </a:r>
            <a:r>
              <a:rPr lang="pt-BR" sz="1600"/>
              <a:t> decimais.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No </a:t>
            </a:r>
            <a:r>
              <a:rPr lang="pt-BR" sz="1600"/>
              <a:t>código</a:t>
            </a:r>
            <a:r>
              <a:rPr lang="pt-BR" sz="1600"/>
              <a:t> do matlab deve-se trocar o comando excelread por csvread para se usar arquivos em csv ao invés de excel. Na hora de escrever resultado do matlab no entanto é mais vantajoso manter a escrita em excel para evitar problemas de incompatibilidade entre o </a:t>
            </a:r>
            <a:r>
              <a:rPr lang="pt-BR" sz="1600"/>
              <a:t>inglês</a:t>
            </a:r>
            <a:r>
              <a:rPr lang="pt-BR" sz="1600"/>
              <a:t> e o </a:t>
            </a:r>
            <a:r>
              <a:rPr lang="pt-BR" sz="1600"/>
              <a:t>português</a:t>
            </a:r>
            <a:r>
              <a:rPr lang="pt-BR" sz="1600"/>
              <a:t>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Para evitar repasse de dados já adquiridos pode-se ser gravado um arquivo com apenas o </a:t>
            </a:r>
            <a:r>
              <a:rPr lang="pt-BR" sz="1600"/>
              <a:t>número</a:t>
            </a:r>
            <a:r>
              <a:rPr lang="pt-BR" sz="1600"/>
              <a:t> da medição ou um timestamp e o valor estimado de ph e </a:t>
            </a:r>
            <a:r>
              <a:rPr lang="pt-BR" sz="1600"/>
              <a:t>amônia</a:t>
            </a:r>
            <a:r>
              <a:rPr lang="pt-BR" sz="1600"/>
              <a:t> para serem lidos pelo arduino. O </a:t>
            </a:r>
            <a:r>
              <a:rPr lang="pt-BR" sz="1600"/>
              <a:t>número</a:t>
            </a:r>
            <a:r>
              <a:rPr lang="pt-BR" sz="1600"/>
              <a:t> da medição ou um timestamp é necessário para assegurar que o arduino ligue o valor estimado com as medições corretas. Isto teria relevância para um sistema de controle mais robusto.</a:t>
            </a:r>
            <a:endParaRPr sz="1600"/>
          </a:p>
        </p:txBody>
      </p:sp>
      <p:sp>
        <p:nvSpPr>
          <p:cNvPr id="475" name="Google Shape;475;p58"/>
          <p:cNvSpPr txBox="1"/>
          <p:nvPr>
            <p:ph type="title"/>
          </p:nvPr>
        </p:nvSpPr>
        <p:spPr>
          <a:xfrm>
            <a:off x="475700" y="180825"/>
            <a:ext cx="78510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Estimativas de PH e amônia via rede neural.</a:t>
            </a:r>
            <a:endParaRPr sz="2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59"/>
          <p:cNvSpPr txBox="1"/>
          <p:nvPr>
            <p:ph type="title"/>
          </p:nvPr>
        </p:nvSpPr>
        <p:spPr>
          <a:xfrm>
            <a:off x="475700" y="413274"/>
            <a:ext cx="72477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000"/>
              <a:t>Sistema de Controle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t/>
            </a:r>
            <a:endParaRPr sz="2000"/>
          </a:p>
        </p:txBody>
      </p:sp>
      <p:sp>
        <p:nvSpPr>
          <p:cNvPr id="482" name="Google Shape;482;p59"/>
          <p:cNvSpPr txBox="1"/>
          <p:nvPr>
            <p:ph idx="1" type="body"/>
          </p:nvPr>
        </p:nvSpPr>
        <p:spPr>
          <a:xfrm>
            <a:off x="475700" y="1216800"/>
            <a:ext cx="7570500" cy="4718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just">
              <a:spcBef>
                <a:spcPts val="100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A </a:t>
            </a:r>
            <a:r>
              <a:rPr lang="pt-BR" sz="1600"/>
              <a:t>amônia</a:t>
            </a:r>
            <a:r>
              <a:rPr lang="pt-BR" sz="1600"/>
              <a:t> é regulada pelo bioma do sistema. Se ela ficar muito alta ou baixa é </a:t>
            </a:r>
            <a:r>
              <a:rPr lang="pt-BR" sz="1600"/>
              <a:t>necessário</a:t>
            </a:r>
            <a:r>
              <a:rPr lang="pt-BR" sz="1600"/>
              <a:t> rever a relação do bioma. Entretanto ela pode abaixar devido ao sistema de controle de ph e realizar evasão de </a:t>
            </a:r>
            <a:r>
              <a:rPr lang="pt-BR" sz="1600"/>
              <a:t>água</a:t>
            </a:r>
            <a:r>
              <a:rPr lang="pt-BR" sz="1600"/>
              <a:t>. Apesar disso planejamos contornar este problema.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A </a:t>
            </a:r>
            <a:r>
              <a:rPr lang="pt-BR" sz="1600"/>
              <a:t>água</a:t>
            </a:r>
            <a:r>
              <a:rPr lang="pt-BR" sz="1600"/>
              <a:t> do </a:t>
            </a:r>
            <a:r>
              <a:rPr lang="pt-BR" sz="1600"/>
              <a:t>reservatório</a:t>
            </a:r>
            <a:r>
              <a:rPr lang="pt-BR" sz="1600"/>
              <a:t> </a:t>
            </a:r>
            <a:r>
              <a:rPr lang="pt-BR" sz="1600"/>
              <a:t>contém</a:t>
            </a:r>
            <a:r>
              <a:rPr lang="pt-BR" sz="1600"/>
              <a:t> </a:t>
            </a:r>
            <a:r>
              <a:rPr lang="pt-BR" sz="1600"/>
              <a:t>água</a:t>
            </a:r>
            <a:r>
              <a:rPr lang="pt-BR" sz="1600"/>
              <a:t> com temperatura e ph ideal para o sistema escolhido.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Sabendo dis</a:t>
            </a:r>
            <a:r>
              <a:rPr lang="pt-BR" sz="1600"/>
              <a:t>s</a:t>
            </a:r>
            <a:r>
              <a:rPr lang="pt-BR" sz="1600"/>
              <a:t>o é </a:t>
            </a:r>
            <a:r>
              <a:rPr lang="pt-BR" sz="1600"/>
              <a:t>viável</a:t>
            </a:r>
            <a:r>
              <a:rPr lang="pt-BR" sz="1600"/>
              <a:t> acionar a </a:t>
            </a:r>
            <a:r>
              <a:rPr lang="pt-BR" sz="1600"/>
              <a:t>válvula</a:t>
            </a:r>
            <a:r>
              <a:rPr lang="pt-BR" sz="1600"/>
              <a:t> para eliminar </a:t>
            </a:r>
            <a:r>
              <a:rPr lang="pt-BR" sz="1600"/>
              <a:t>água</a:t>
            </a:r>
            <a:r>
              <a:rPr lang="pt-BR" sz="1600"/>
              <a:t> do sistema e a </a:t>
            </a:r>
            <a:r>
              <a:rPr lang="pt-BR" sz="1600"/>
              <a:t>válvula</a:t>
            </a:r>
            <a:r>
              <a:rPr lang="pt-BR" sz="1600"/>
              <a:t> para jogar </a:t>
            </a:r>
            <a:r>
              <a:rPr lang="pt-BR" sz="1600"/>
              <a:t>água</a:t>
            </a:r>
            <a:r>
              <a:rPr lang="pt-BR" sz="1600"/>
              <a:t> no sistema </a:t>
            </a:r>
            <a:r>
              <a:rPr lang="pt-BR" sz="1600"/>
              <a:t>através</a:t>
            </a:r>
            <a:r>
              <a:rPr lang="pt-BR" sz="1600"/>
              <a:t> do </a:t>
            </a:r>
            <a:r>
              <a:rPr lang="pt-BR" sz="1600"/>
              <a:t>reservatório</a:t>
            </a:r>
            <a:r>
              <a:rPr lang="pt-BR" sz="1600"/>
              <a:t> para controlar o ph e a temperatura. </a:t>
            </a:r>
            <a:endParaRPr sz="1600"/>
          </a:p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SzPts val="1600"/>
              <a:buChar char="▶"/>
            </a:pPr>
            <a:r>
              <a:rPr lang="pt-BR" sz="1600"/>
              <a:t>Entretanto para evitar </a:t>
            </a:r>
            <a:r>
              <a:rPr lang="pt-BR" sz="1600"/>
              <a:t>desperdício</a:t>
            </a:r>
            <a:r>
              <a:rPr lang="pt-BR" sz="1600"/>
              <a:t> de nutrientes sendo jogados fora e otimizar o sistema, </a:t>
            </a:r>
            <a:r>
              <a:rPr lang="pt-BR" sz="1600"/>
              <a:t>além</a:t>
            </a:r>
            <a:r>
              <a:rPr lang="pt-BR" sz="1600"/>
              <a:t> de permitir uma manobra para aumentar o controle do ph caso o nivel de amonia esteja baixo é </a:t>
            </a:r>
            <a:r>
              <a:rPr lang="pt-BR" sz="1600"/>
              <a:t>possível</a:t>
            </a:r>
            <a:r>
              <a:rPr lang="pt-BR" sz="1600"/>
              <a:t> usar um controle alternativo de ph usando um pó </a:t>
            </a:r>
            <a:r>
              <a:rPr lang="pt-BR" sz="1600"/>
              <a:t>específico</a:t>
            </a:r>
            <a:r>
              <a:rPr lang="pt-BR" sz="1600"/>
              <a:t> para controlar o ph que seria liberado na </a:t>
            </a:r>
            <a:r>
              <a:rPr lang="pt-BR" sz="1600"/>
              <a:t>água</a:t>
            </a:r>
            <a:r>
              <a:rPr lang="pt-BR" sz="1600"/>
              <a:t> dentro de uma </a:t>
            </a:r>
            <a:r>
              <a:rPr lang="pt-BR" sz="1600"/>
              <a:t>cápsula</a:t>
            </a:r>
            <a:r>
              <a:rPr lang="pt-BR" sz="1600"/>
              <a:t> gelatinosa. Sua liberação seria ativada </a:t>
            </a:r>
            <a:r>
              <a:rPr lang="pt-BR" sz="1600"/>
              <a:t>através</a:t>
            </a:r>
            <a:r>
              <a:rPr lang="pt-BR" sz="1600"/>
              <a:t> de um relé.</a:t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2"/>
          <p:cNvSpPr txBox="1"/>
          <p:nvPr>
            <p:ph idx="1" type="body"/>
          </p:nvPr>
        </p:nvSpPr>
        <p:spPr>
          <a:xfrm>
            <a:off x="263475" y="1252800"/>
            <a:ext cx="4812300" cy="4682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/>
              <a:t>Público</a:t>
            </a:r>
            <a:r>
              <a:rPr lang="pt-BR"/>
              <a:t> alvo: </a:t>
            </a:r>
            <a:r>
              <a:rPr lang="pt-BR">
                <a:solidFill>
                  <a:srgbClr val="FF0000"/>
                </a:solidFill>
              </a:rPr>
              <a:t>Sistema para uso residencial.</a:t>
            </a:r>
            <a:endParaRPr>
              <a:solidFill>
                <a:srgbClr val="FF0000"/>
              </a:solidFill>
            </a:endParaRPr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Cultivo de plantas para consumo próprio;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Ocupa pouco espaço</a:t>
            </a:r>
            <a:r>
              <a:rPr lang="pt-BR"/>
              <a:t>;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Fácil</a:t>
            </a:r>
            <a:r>
              <a:rPr lang="pt-BR"/>
              <a:t> Manutenção;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20040" lvl="0" marL="457200" rtl="0" algn="l">
              <a:spcBef>
                <a:spcPts val="0"/>
              </a:spcBef>
              <a:spcAft>
                <a:spcPts val="0"/>
              </a:spcAft>
              <a:buSzPts val="1440"/>
              <a:buChar char="▶"/>
            </a:pPr>
            <a:r>
              <a:rPr lang="pt-BR"/>
              <a:t>Grande percentual de </a:t>
            </a:r>
            <a:r>
              <a:rPr lang="pt-BR"/>
              <a:t>água</a:t>
            </a:r>
            <a:r>
              <a:rPr lang="pt-BR"/>
              <a:t> reaproveitado pelo próprio sistema.</a:t>
            </a:r>
            <a:endParaRPr/>
          </a:p>
          <a:p>
            <a:pPr indent="-1397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73" name="Google Shape;173;p22"/>
          <p:cNvSpPr txBox="1"/>
          <p:nvPr>
            <p:ph type="title"/>
          </p:nvPr>
        </p:nvSpPr>
        <p:spPr>
          <a:xfrm>
            <a:off x="457200" y="274638"/>
            <a:ext cx="8229600" cy="77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3200"/>
          </a:p>
        </p:txBody>
      </p:sp>
      <p:pic>
        <p:nvPicPr>
          <p:cNvPr id="174" name="Google Shape;1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5775" y="1205238"/>
            <a:ext cx="3687945" cy="4577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3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Preferências</a:t>
            </a:r>
            <a:r>
              <a:rPr lang="pt-BR" sz="2000"/>
              <a:t> para o projeto</a:t>
            </a:r>
            <a:endParaRPr sz="2000"/>
          </a:p>
        </p:txBody>
      </p:sp>
      <p:sp>
        <p:nvSpPr>
          <p:cNvPr id="181" name="Google Shape;181;p23"/>
          <p:cNvSpPr txBox="1"/>
          <p:nvPr>
            <p:ph idx="1" type="body"/>
          </p:nvPr>
        </p:nvSpPr>
        <p:spPr>
          <a:xfrm>
            <a:off x="1348200" y="668880"/>
            <a:ext cx="6447600" cy="57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Peixe</a:t>
            </a:r>
            <a:r>
              <a:rPr b="1" lang="pt-BR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>
                <a:solidFill>
                  <a:srgbClr val="000000"/>
                </a:solidFill>
              </a:rPr>
              <a:t>Paulistinha (Danio rerio)</a:t>
            </a:r>
            <a:endParaRPr sz="2000">
              <a:solidFill>
                <a:srgbClr val="000000"/>
              </a:solidFill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400"/>
              <a:buFont typeface="Arial"/>
              <a:buChar char="▶"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Tamanho Adulto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4 cm (comum: 3 cm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▶"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Expectativa de Vida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3 a 5 anos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▶"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Temperatura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18°C a 28°C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▶"/>
            </a:pPr>
            <a:r>
              <a:rPr b="1"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pH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6.0 a 8.0 (embora tolere um grande range de pH, ideal manter entre 6.4 a 7.4)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200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lang="pt-BR" sz="1400">
                <a:solidFill>
                  <a:srgbClr val="366092"/>
                </a:solidFill>
              </a:rPr>
              <a:t>Fonte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http://www.aquarismopaulista.com/danio-rerio/</a:t>
            </a:r>
            <a:endParaRPr sz="1400"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24100" y="3658575"/>
            <a:ext cx="3895775" cy="262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4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Preferências para o projeto</a:t>
            </a:r>
            <a:endParaRPr sz="2000"/>
          </a:p>
        </p:txBody>
      </p:sp>
      <p:sp>
        <p:nvSpPr>
          <p:cNvPr id="190" name="Google Shape;190;p24"/>
          <p:cNvSpPr txBox="1"/>
          <p:nvPr>
            <p:ph idx="1" type="body"/>
          </p:nvPr>
        </p:nvSpPr>
        <p:spPr>
          <a:xfrm>
            <a:off x="1348200" y="772200"/>
            <a:ext cx="6447600" cy="23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Argila </a:t>
            </a:r>
            <a:r>
              <a:rPr lang="pt-BR" sz="2000">
                <a:solidFill>
                  <a:srgbClr val="000000"/>
                </a:solidFill>
              </a:rPr>
              <a:t>expandida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Material utilizado para fixação das plantas no vaso.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Vantagem de elevada permeabilidade, peso leve, baixo custo e durabilidade.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2200" y="3428998"/>
            <a:ext cx="4419600" cy="29226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sp>
        <p:nvSpPr>
          <p:cNvPr id="198" name="Google Shape;198;p25"/>
          <p:cNvSpPr txBox="1"/>
          <p:nvPr>
            <p:ph idx="1" type="body"/>
          </p:nvPr>
        </p:nvSpPr>
        <p:spPr>
          <a:xfrm>
            <a:off x="441900" y="1265700"/>
            <a:ext cx="5124600" cy="4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Reservatório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Galão de água de 20 litros.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Solicitado toda vez que o nível de 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água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do 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aquário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está abaixo do desejado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Filtro de carvão para reter as impurezas.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Sensor de nível horizontal.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199" name="Google Shape;199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9775" y="811275"/>
            <a:ext cx="3239000" cy="485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9500" y="5935500"/>
            <a:ext cx="2254502" cy="92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6"/>
          <p:cNvSpPr txBox="1"/>
          <p:nvPr>
            <p:ph type="title"/>
          </p:nvPr>
        </p:nvSpPr>
        <p:spPr>
          <a:xfrm>
            <a:off x="1719900" y="0"/>
            <a:ext cx="5704200" cy="77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pt-BR" sz="2000"/>
              <a:t>Componentes</a:t>
            </a:r>
            <a:endParaRPr sz="2000"/>
          </a:p>
        </p:txBody>
      </p:sp>
      <p:sp>
        <p:nvSpPr>
          <p:cNvPr id="206" name="Google Shape;206;p26"/>
          <p:cNvSpPr txBox="1"/>
          <p:nvPr>
            <p:ph idx="1" type="body"/>
          </p:nvPr>
        </p:nvSpPr>
        <p:spPr>
          <a:xfrm>
            <a:off x="338588" y="772200"/>
            <a:ext cx="5124600" cy="432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2000">
                <a:solidFill>
                  <a:srgbClr val="000000"/>
                </a:solidFill>
              </a:rPr>
              <a:t>Sistema de </a:t>
            </a:r>
            <a:r>
              <a:rPr lang="pt-BR" sz="2000">
                <a:solidFill>
                  <a:srgbClr val="000000"/>
                </a:solidFill>
              </a:rPr>
              <a:t>alimentação</a:t>
            </a:r>
            <a:r>
              <a:rPr lang="pt-BR" sz="2000">
                <a:solidFill>
                  <a:srgbClr val="000000"/>
                </a:solidFill>
              </a:rPr>
              <a:t> automático</a:t>
            </a:r>
            <a:endParaRPr sz="20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240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Composto por um recipiente para armazenar ração e um funil.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Acionado por um motor de passo, trabalhando com a angulação desejada.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▶"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É solicitado a cada 12 horas.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-139700" lvl="0" marL="34290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/>
          </a:p>
        </p:txBody>
      </p:sp>
      <p:pic>
        <p:nvPicPr>
          <p:cNvPr id="207" name="Google Shape;20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175" y="1076187"/>
            <a:ext cx="3217150" cy="371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97791" y="4239900"/>
            <a:ext cx="3006173" cy="22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acetado">
  <a:themeElements>
    <a:clrScheme name="Facetado">
      <a:dk1>
        <a:srgbClr val="000000"/>
      </a:dk1>
      <a:lt1>
        <a:srgbClr val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